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47"/>
  </p:notesMasterIdLst>
  <p:sldIdLst>
    <p:sldId id="256" r:id="rId2"/>
    <p:sldId id="258" r:id="rId3"/>
    <p:sldId id="304" r:id="rId4"/>
    <p:sldId id="286" r:id="rId5"/>
    <p:sldId id="260" r:id="rId6"/>
    <p:sldId id="265" r:id="rId7"/>
    <p:sldId id="287" r:id="rId8"/>
    <p:sldId id="261" r:id="rId9"/>
    <p:sldId id="294" r:id="rId10"/>
    <p:sldId id="313" r:id="rId11"/>
    <p:sldId id="316" r:id="rId12"/>
    <p:sldId id="320" r:id="rId13"/>
    <p:sldId id="321" r:id="rId14"/>
    <p:sldId id="343" r:id="rId15"/>
    <p:sldId id="341" r:id="rId16"/>
    <p:sldId id="301" r:id="rId17"/>
    <p:sldId id="335" r:id="rId18"/>
    <p:sldId id="336" r:id="rId19"/>
    <p:sldId id="342" r:id="rId20"/>
    <p:sldId id="344" r:id="rId21"/>
    <p:sldId id="345" r:id="rId22"/>
    <p:sldId id="353" r:id="rId23"/>
    <p:sldId id="354" r:id="rId24"/>
    <p:sldId id="352" r:id="rId25"/>
    <p:sldId id="349" r:id="rId26"/>
    <p:sldId id="347" r:id="rId27"/>
    <p:sldId id="348" r:id="rId28"/>
    <p:sldId id="350" r:id="rId29"/>
    <p:sldId id="339" r:id="rId30"/>
    <p:sldId id="346" r:id="rId31"/>
    <p:sldId id="334" r:id="rId32"/>
    <p:sldId id="351" r:id="rId33"/>
    <p:sldId id="338" r:id="rId34"/>
    <p:sldId id="309" r:id="rId35"/>
    <p:sldId id="332" r:id="rId36"/>
    <p:sldId id="292" r:id="rId37"/>
    <p:sldId id="298" r:id="rId38"/>
    <p:sldId id="333" r:id="rId39"/>
    <p:sldId id="327" r:id="rId40"/>
    <p:sldId id="340" r:id="rId41"/>
    <p:sldId id="282" r:id="rId42"/>
    <p:sldId id="270" r:id="rId43"/>
    <p:sldId id="277" r:id="rId44"/>
    <p:sldId id="271" r:id="rId45"/>
    <p:sldId id="274" r:id="rId46"/>
  </p:sldIdLst>
  <p:sldSz cx="12192000" cy="6858000"/>
  <p:notesSz cx="6858000" cy="9144000"/>
  <p:embeddedFontLst>
    <p:embeddedFont>
      <p:font typeface="Helvetica" panose="020B0604020202020204" pitchFamily="34" charset="0"/>
      <p:regular r:id="rId48"/>
      <p:bold r:id="rId49"/>
      <p:italic r:id="rId50"/>
      <p:boldItalic r:id="rId51"/>
    </p:embeddedFont>
    <p:embeddedFont>
      <p:font typeface="-윤고딕320" panose="02030504000101010101" pitchFamily="18" charset="-127"/>
      <p:regular r:id="rId52"/>
    </p:embeddedFont>
    <p:embeddedFont>
      <p:font typeface="-윤고딕330" panose="02030504000101010101" pitchFamily="18" charset="-127"/>
      <p:regular r:id="rId53"/>
    </p:embeddedFont>
    <p:embeddedFont>
      <p:font typeface="함초롬바탕" panose="02030604000101010101" pitchFamily="18" charset="-127"/>
      <p:regular r:id="rId54"/>
      <p:bold r:id="rId55"/>
    </p:embeddedFont>
    <p:embeddedFont>
      <p:font typeface="Arial Black" panose="020B0A04020102020204" pitchFamily="34" charset="0"/>
      <p:bold r:id="rId56"/>
    </p:embeddedFont>
    <p:embeddedFont>
      <p:font typeface="맑은 고딕 Semilight" panose="020B0502040204020203" pitchFamily="50" charset="-127"/>
      <p:regular r:id="rId57"/>
    </p:embeddedFont>
    <p:embeddedFont>
      <p:font typeface="맑은 고딕" panose="020B0503020000020004" pitchFamily="50" charset="-127"/>
      <p:regular r:id="rId58"/>
      <p:bold r:id="rId59"/>
    </p:embeddedFont>
    <p:embeddedFont>
      <p:font typeface="-윤고딕350" panose="02030504000101010101" pitchFamily="18" charset="-127"/>
      <p:regular r:id="rId60"/>
    </p:embeddedFont>
    <p:embeddedFont>
      <p:font typeface="-윤고딕340" panose="02030504000101010101" pitchFamily="18" charset="-127"/>
      <p:regular r:id="rId6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565"/>
    <a:srgbClr val="34415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91" autoAdjust="0"/>
    <p:restoredTop sz="93842" autoAdjust="0"/>
  </p:normalViewPr>
  <p:slideViewPr>
    <p:cSldViewPr snapToGrid="0">
      <p:cViewPr varScale="1">
        <p:scale>
          <a:sx n="60" d="100"/>
          <a:sy n="60" d="100"/>
        </p:scale>
        <p:origin x="80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font" Target="fonts/font3.fntdata"/><Relationship Id="rId55" Type="http://schemas.openxmlformats.org/officeDocument/2006/relationships/font" Target="fonts/font8.fntdata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font" Target="fonts/font7.fntdata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6.fntdata"/><Relationship Id="rId58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2.fntdata"/><Relationship Id="rId57" Type="http://schemas.openxmlformats.org/officeDocument/2006/relationships/font" Target="fonts/font10.fntdata"/><Relationship Id="rId61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5.fntdata"/><Relationship Id="rId60" Type="http://schemas.openxmlformats.org/officeDocument/2006/relationships/font" Target="fonts/font13.fntdata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1.fntdata"/><Relationship Id="rId56" Type="http://schemas.openxmlformats.org/officeDocument/2006/relationships/font" Target="fonts/font9.fntdata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4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D87901-2769-4E92-AF20-7D18430D3C87}" type="datetimeFigureOut">
              <a:rPr lang="ko-KR" altLang="en-US" smtClean="0"/>
              <a:t>2018-03-21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A2D242-DE53-4712-B671-61685E7ECF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05380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ndroid.com/reference/android/support/v4/app/NotificationCompat.Builder.html?hl=ko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developer.android.com/guide/topics/ui/notifiers/notifications.html#CreateNotification" TargetMode="Externa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ndroid.com/reference/android/support/v4/app/NotificationCompat.Builder.html?hl=ko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developer.android.com/guide/topics/ui/notifiers/notifications.html#CreateNotification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ndroid.com/reference/android/support/v4/app/NotificationCompat.Builder.html?hl=ko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developer.android.com/guide/topics/ui/notifiers/notifications.html#CreateNotification" TargetMode="Externa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ndroid.com/reference/android/support/v4/app/NotificationCompat.Builder.html?hl=ko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developer.android.com/guide/topics/ui/notifiers/notifications.html#CreateNotification" TargetMode="Externa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ndroid.com/reference/android/support/v4/app/NotificationCompat.Builder.html?hl=ko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developer.android.com/guide/topics/ui/notifiers/notifications.html#CreateNotification" TargetMode="Externa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ndroid.com/reference/android/support/v4/app/NotificationCompat.Builder.html?hl=ko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developer.android.com/guide/topics/ui/notifiers/notifications.html#CreateNotification" TargetMode="Externa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ndroid.com/reference/android/support/v4/app/NotificationCompat.Builder.html?hl=ko" TargetMode="External"/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developer.android.com/guide/topics/ui/notifiers/notifications.html#CreateNotification" TargetMode="Externa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ndroid.com/reference/android/support/v4/app/NotificationCompat.Builder.html?hl=ko" TargetMode="External"/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developer.android.com/guide/topics/ui/notifiers/notifications.html#CreateNotification" TargetMode="Externa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A2D242-DE53-4712-B671-61685E7ECFB9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04045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A2D242-DE53-4712-B671-61685E7ECFB9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90866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A2D242-DE53-4712-B671-61685E7ECFB9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34073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A2D242-DE53-4712-B671-61685E7ECFB9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18461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A2D242-DE53-4712-B671-61685E7ECFB9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95963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A2D242-DE53-4712-B671-61685E7ECFB9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24702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A2D242-DE53-4712-B671-61685E7ECFB9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78290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A2D242-DE53-4712-B671-61685E7ECFB9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31790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어플 기능에서 은행 찾기를 누르면</a:t>
            </a:r>
            <a:r>
              <a:rPr lang="en-US" altLang="ko-KR" dirty="0"/>
              <a:t>…</a:t>
            </a:r>
          </a:p>
          <a:p>
            <a:r>
              <a:rPr lang="en-US" altLang="ko-KR" dirty="0"/>
              <a:t>1. </a:t>
            </a:r>
            <a:r>
              <a:rPr lang="ko-KR" altLang="en-US" dirty="0"/>
              <a:t>사용자 정보</a:t>
            </a:r>
            <a:r>
              <a:rPr lang="en-US" altLang="ko-KR" dirty="0"/>
              <a:t> </a:t>
            </a:r>
          </a:p>
          <a:p>
            <a:r>
              <a:rPr lang="en-US" altLang="ko-KR" dirty="0"/>
              <a:t>2. Google Maps API </a:t>
            </a:r>
            <a:r>
              <a:rPr lang="ko-KR" altLang="en-US" dirty="0"/>
              <a:t>를 받아온다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3. Google Maps </a:t>
            </a:r>
            <a:r>
              <a:rPr lang="ko-KR" altLang="en-US" dirty="0"/>
              <a:t>에서 지원하는 접근 모드 서비스를 선택한다</a:t>
            </a:r>
            <a:r>
              <a:rPr lang="en-US" altLang="ko-KR" dirty="0"/>
              <a:t>.(</a:t>
            </a:r>
            <a:r>
              <a:rPr lang="ko-KR" altLang="en-US" dirty="0"/>
              <a:t>도보</a:t>
            </a:r>
            <a:r>
              <a:rPr lang="en-US" altLang="ko-KR" dirty="0"/>
              <a:t>, </a:t>
            </a:r>
            <a:r>
              <a:rPr lang="ko-KR" altLang="en-US" dirty="0"/>
              <a:t>자동차</a:t>
            </a:r>
            <a:r>
              <a:rPr lang="en-US" altLang="ko-KR" dirty="0"/>
              <a:t>, </a:t>
            </a:r>
            <a:r>
              <a:rPr lang="ko-KR" altLang="en-US" dirty="0"/>
              <a:t>대중교통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4. </a:t>
            </a:r>
            <a:r>
              <a:rPr lang="ko-KR" altLang="en-US" dirty="0"/>
              <a:t>지역별 은행 대기시간과 함께 해당 교통수단의 최단 거리와 시간을 보여줍니다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5. </a:t>
            </a:r>
            <a:r>
              <a:rPr lang="ko-KR" altLang="en-US" dirty="0"/>
              <a:t>자동으로 은행대기시간에서 목적지 도착시간을 </a:t>
            </a:r>
            <a:r>
              <a:rPr lang="ko-KR" altLang="en-US" dirty="0" err="1"/>
              <a:t>뺸</a:t>
            </a:r>
            <a:r>
              <a:rPr lang="ko-KR" altLang="en-US" dirty="0"/>
              <a:t> 값을 계산해서 가장 가깝고 대기시간이 적은 지역 은행을 추천한다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A2D242-DE53-4712-B671-61685E7ECFB9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056508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>
                <a:hlinkClick r:id="rId3"/>
              </a:rPr>
              <a:t>https://developer.android.com/reference/android/support/v4/app/NotificationCompat.Builder.html?hl=ko</a:t>
            </a: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>
                <a:hlinkClick r:id="rId4"/>
              </a:rPr>
              <a:t>https://developer.android.com/guide/topics/ui/notifiers/notifications.html#CreateNotification</a:t>
            </a:r>
            <a:endParaRPr lang="ko-KR" altLang="en-US" sz="120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/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A2D242-DE53-4712-B671-61685E7ECFB9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47256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>
                <a:hlinkClick r:id="rId3"/>
              </a:rPr>
              <a:t>https://developer.android.com/reference/android/support/v4/app/NotificationCompat.Builder.html?hl=ko</a:t>
            </a: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>
                <a:hlinkClick r:id="rId4"/>
              </a:rPr>
              <a:t>https://developer.android.com/guide/topics/ui/notifiers/notifications.html#CreateNotification</a:t>
            </a:r>
            <a:endParaRPr lang="ko-KR" altLang="en-US" sz="120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/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A2D242-DE53-4712-B671-61685E7ECFB9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62569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졸업 연구 개요 </a:t>
            </a:r>
            <a:r>
              <a:rPr lang="en-US" altLang="ko-KR" dirty="0"/>
              <a:t>: </a:t>
            </a:r>
          </a:p>
          <a:p>
            <a:r>
              <a:rPr lang="en-US" altLang="ko-KR" dirty="0"/>
              <a:t>http://www.hani.co.kr/arti/economy/finance/738607.html (</a:t>
            </a:r>
            <a:r>
              <a:rPr lang="ko-KR" altLang="en-US" dirty="0"/>
              <a:t>출처 </a:t>
            </a:r>
            <a:r>
              <a:rPr lang="en-US" altLang="ko-KR" dirty="0"/>
              <a:t>: </a:t>
            </a:r>
            <a:r>
              <a:rPr lang="ko-KR" altLang="en-US" dirty="0" err="1"/>
              <a:t>한겨례</a:t>
            </a:r>
            <a:r>
              <a:rPr lang="en-US" altLang="ko-KR" dirty="0"/>
              <a:t>)</a:t>
            </a:r>
            <a:r>
              <a:rPr lang="ko-KR" altLang="en-US" dirty="0"/>
              <a:t>  </a:t>
            </a:r>
            <a:r>
              <a:rPr lang="en-US" altLang="ko-KR" dirty="0"/>
              <a:t>&lt;-</a:t>
            </a:r>
            <a:r>
              <a:rPr lang="ko-KR" altLang="en-US" dirty="0"/>
              <a:t> 대기 시간동안 다른 활동 할 수 있게 끔 은행 탈바꿈</a:t>
            </a:r>
            <a:endParaRPr lang="en-US" altLang="ko-KR" dirty="0"/>
          </a:p>
          <a:p>
            <a:r>
              <a:rPr lang="en-US" altLang="ko-KR" dirty="0"/>
              <a:t>http://www.mydaily.co.kr/new_yk/html/read.php?newsid=201401230822285520&amp;ext=na (</a:t>
            </a:r>
            <a:r>
              <a:rPr lang="ko-KR" altLang="en-US" dirty="0"/>
              <a:t>네이버 뉴스 </a:t>
            </a:r>
            <a:r>
              <a:rPr lang="en-US" altLang="ko-KR" dirty="0"/>
              <a:t>– </a:t>
            </a:r>
            <a:r>
              <a:rPr lang="ko-KR" altLang="en-US" dirty="0"/>
              <a:t>마이 데일리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A2D242-DE53-4712-B671-61685E7ECFB9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457401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>
                <a:hlinkClick r:id="rId3"/>
              </a:rPr>
              <a:t>https://developer.android.com/reference/android/support/v4/app/NotificationCompat.Builder.html?hl=ko</a:t>
            </a: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>
                <a:hlinkClick r:id="rId4"/>
              </a:rPr>
              <a:t>https://developer.android.com/guide/topics/ui/notifiers/notifications.html#CreateNotification</a:t>
            </a:r>
            <a:endParaRPr lang="ko-KR" altLang="en-US" sz="120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/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A2D242-DE53-4712-B671-61685E7ECFB9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951538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>
                <a:hlinkClick r:id="rId3"/>
              </a:rPr>
              <a:t>https://developer.android.com/reference/android/support/v4/app/NotificationCompat.Builder.html?hl=ko</a:t>
            </a: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>
                <a:hlinkClick r:id="rId4"/>
              </a:rPr>
              <a:t>https://developer.android.com/guide/topics/ui/notifiers/notifications.html#CreateNotification</a:t>
            </a:r>
            <a:endParaRPr lang="ko-KR" altLang="en-US" sz="120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/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A2D242-DE53-4712-B671-61685E7ECFB9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058887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>
                <a:hlinkClick r:id="rId3"/>
              </a:rPr>
              <a:t>https://developer.android.com/reference/android/support/v4/app/NotificationCompat.Builder.html?hl=ko</a:t>
            </a: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>
                <a:hlinkClick r:id="rId4"/>
              </a:rPr>
              <a:t>https://developer.android.com/guide/topics/ui/notifiers/notifications.html#CreateNotification</a:t>
            </a:r>
            <a:endParaRPr lang="ko-KR" altLang="en-US" sz="120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/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A2D242-DE53-4712-B671-61685E7ECFB9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537665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>
                <a:hlinkClick r:id="rId3"/>
              </a:rPr>
              <a:t>https://developer.android.com/reference/android/support/v4/app/NotificationCompat.Builder.html?hl=ko</a:t>
            </a: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>
                <a:hlinkClick r:id="rId4"/>
              </a:rPr>
              <a:t>https://developer.android.com/guide/topics/ui/notifiers/notifications.html#CreateNotification</a:t>
            </a:r>
            <a:endParaRPr lang="ko-KR" altLang="en-US" sz="120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/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A2D242-DE53-4712-B671-61685E7ECFB9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411778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A2D242-DE53-4712-B671-61685E7ECFB9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424938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>
                <a:hlinkClick r:id="rId3"/>
              </a:rPr>
              <a:t>https://developer.android.com/reference/android/support/v4/app/NotificationCompat.Builder.html?hl=ko</a:t>
            </a: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>
                <a:hlinkClick r:id="rId4"/>
              </a:rPr>
              <a:t>https://developer.android.com/guide/topics/ui/notifiers/notifications.html#CreateNotification</a:t>
            </a:r>
            <a:endParaRPr lang="ko-KR" altLang="en-US" sz="120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/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A2D242-DE53-4712-B671-61685E7ECFB9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112985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>
                <a:hlinkClick r:id="rId3"/>
              </a:rPr>
              <a:t>https://developer.android.com/reference/android/support/v4/app/NotificationCompat.Builder.html?hl=ko</a:t>
            </a: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>
                <a:hlinkClick r:id="rId4"/>
              </a:rPr>
              <a:t>https://developer.android.com/guide/topics/ui/notifiers/notifications.html#CreateNotification</a:t>
            </a:r>
            <a:endParaRPr lang="ko-KR" altLang="en-US" sz="120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/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A2D242-DE53-4712-B671-61685E7ECFB9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622222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A2D242-DE53-4712-B671-61685E7ECFB9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171294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A2D242-DE53-4712-B671-61685E7ECFB9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622840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7</a:t>
            </a:r>
            <a:r>
              <a:rPr lang="ko-KR" altLang="en-US" dirty="0"/>
              <a:t>세그먼트는 </a:t>
            </a:r>
            <a:r>
              <a:rPr lang="ko-KR" altLang="en-US" dirty="0" err="1"/>
              <a:t>캐소드</a:t>
            </a:r>
            <a:r>
              <a:rPr lang="ko-KR" altLang="en-US" dirty="0"/>
              <a:t> 방식으로 하여 </a:t>
            </a:r>
            <a:r>
              <a:rPr lang="en-US" altLang="ko-KR" dirty="0"/>
              <a:t>5V</a:t>
            </a:r>
            <a:r>
              <a:rPr lang="ko-KR" altLang="en-US" dirty="0"/>
              <a:t>일 때 켜지고 </a:t>
            </a:r>
            <a:r>
              <a:rPr lang="en-US" altLang="ko-KR" dirty="0"/>
              <a:t>0V</a:t>
            </a:r>
            <a:r>
              <a:rPr lang="ko-KR" altLang="en-US" dirty="0"/>
              <a:t>일 때 꺼지도록 함</a:t>
            </a:r>
            <a:endParaRPr lang="en-US" altLang="ko-KR" dirty="0"/>
          </a:p>
          <a:p>
            <a:r>
              <a:rPr lang="ko-KR" altLang="en-US" dirty="0"/>
              <a:t>그리고 다이나믹 방식을 사용하여 부족할 수 있는 핀 개수 문제를 해결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애노드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형은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-V (Off)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신호로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LED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 켜지며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캐소드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형은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+V (On)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신호로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LED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 켜집니다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A2D242-DE53-4712-B671-61685E7ECFB9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01888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졸업 연구 개요 </a:t>
            </a:r>
            <a:r>
              <a:rPr lang="en-US" altLang="ko-KR" dirty="0"/>
              <a:t>: </a:t>
            </a:r>
          </a:p>
          <a:p>
            <a:r>
              <a:rPr lang="en-US" altLang="ko-KR" dirty="0"/>
              <a:t>http://www.hani.co.kr/arti/economy/finance/738607.html (</a:t>
            </a:r>
            <a:r>
              <a:rPr lang="ko-KR" altLang="en-US" dirty="0"/>
              <a:t>출처 </a:t>
            </a:r>
            <a:r>
              <a:rPr lang="en-US" altLang="ko-KR" dirty="0"/>
              <a:t>: </a:t>
            </a:r>
            <a:r>
              <a:rPr lang="ko-KR" altLang="en-US" dirty="0" err="1"/>
              <a:t>한겨례</a:t>
            </a:r>
            <a:r>
              <a:rPr lang="en-US" altLang="ko-KR" dirty="0"/>
              <a:t>)</a:t>
            </a:r>
            <a:r>
              <a:rPr lang="ko-KR" altLang="en-US" dirty="0"/>
              <a:t>  </a:t>
            </a:r>
            <a:r>
              <a:rPr lang="en-US" altLang="ko-KR" dirty="0"/>
              <a:t>&lt;-</a:t>
            </a:r>
            <a:r>
              <a:rPr lang="ko-KR" altLang="en-US" dirty="0"/>
              <a:t> 대기 시간동안 다른 활동 할 수 있게 끔 은행 탈바꿈</a:t>
            </a:r>
            <a:endParaRPr lang="en-US" altLang="ko-KR" dirty="0"/>
          </a:p>
          <a:p>
            <a:r>
              <a:rPr lang="en-US" altLang="ko-KR" dirty="0"/>
              <a:t>http://www.mydaily.co.kr/new_yk/html/read.php?newsid=201401230822285520&amp;ext=na (</a:t>
            </a:r>
            <a:r>
              <a:rPr lang="ko-KR" altLang="en-US" dirty="0"/>
              <a:t>네이버 뉴스 </a:t>
            </a:r>
            <a:r>
              <a:rPr lang="en-US" altLang="ko-KR" dirty="0"/>
              <a:t>– </a:t>
            </a:r>
            <a:r>
              <a:rPr lang="ko-KR" altLang="en-US" dirty="0"/>
              <a:t>마이 데일리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A2D242-DE53-4712-B671-61685E7ECFB9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206909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A2D242-DE53-4712-B671-61685E7ECFB9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039571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A2D242-DE53-4712-B671-61685E7ECFB9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358212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A2D242-DE53-4712-B671-61685E7ECFB9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353303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A2D242-DE53-4712-B671-61685E7ECFB9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93460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A2D242-DE53-4712-B671-61685E7ECFB9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79991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대기 손님이 없는 경우</a:t>
            </a:r>
            <a:r>
              <a:rPr lang="en-US" altLang="ko-KR" dirty="0"/>
              <a:t>, </a:t>
            </a:r>
            <a:r>
              <a:rPr lang="ko-KR" altLang="en-US" dirty="0"/>
              <a:t>우리 아이디어는 온</a:t>
            </a:r>
            <a:r>
              <a:rPr lang="en-US" altLang="ko-KR" dirty="0"/>
              <a:t>,</a:t>
            </a:r>
            <a:r>
              <a:rPr lang="ko-KR" altLang="en-US" dirty="0"/>
              <a:t>오프로 둘다 사용가능</a:t>
            </a:r>
            <a:endParaRPr lang="en-US" altLang="ko-KR" dirty="0"/>
          </a:p>
          <a:p>
            <a:r>
              <a:rPr lang="ko-KR" altLang="en-US" dirty="0"/>
              <a:t>제휴 매장이 적은 문제점은 우리는 은행이나 병원임으로 어플 필요성 높음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A2D242-DE53-4712-B671-61685E7ECFB9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44280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A2D242-DE53-4712-B671-61685E7ECFB9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63461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>
                <a:latin typeface="-윤고딕330" panose="02030504000101010101" pitchFamily="18" charset="-127"/>
                <a:ea typeface="-윤고딕330" panose="02030504000101010101" pitchFamily="18" charset="-127"/>
              </a:rPr>
              <a:t>서버 간의 통신을 통하여</a:t>
            </a:r>
            <a:endParaRPr lang="en-US" altLang="ko-KR" sz="1200"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r>
              <a:rPr lang="ko-KR" altLang="en-US" sz="1200">
                <a:latin typeface="-윤고딕330" panose="02030504000101010101" pitchFamily="18" charset="-127"/>
                <a:ea typeface="-윤고딕330" panose="02030504000101010101" pitchFamily="18" charset="-127"/>
              </a:rPr>
              <a:t>지역별 같은 은행의 대기 현황 정보를 파악할 수 있다</a:t>
            </a:r>
            <a:r>
              <a:rPr lang="en-US" altLang="ko-KR" sz="1200">
                <a:latin typeface="-윤고딕330" panose="02030504000101010101" pitchFamily="18" charset="-127"/>
                <a:ea typeface="-윤고딕330" panose="02030504000101010101" pitchFamily="18" charset="-127"/>
              </a:rPr>
              <a:t>.</a:t>
            </a:r>
            <a:endParaRPr lang="ko-KR" altLang="en-US" sz="1200"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A2D242-DE53-4712-B671-61685E7ECFB9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1248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여기서 재발급을 하는 경우</a:t>
            </a:r>
            <a:r>
              <a:rPr lang="en-US" altLang="ko-KR" dirty="0"/>
              <a:t>, </a:t>
            </a:r>
            <a:r>
              <a:rPr lang="ko-KR" altLang="en-US" dirty="0"/>
              <a:t>순서는 뒤로 밀리겠지만</a:t>
            </a:r>
            <a:r>
              <a:rPr lang="en-US" altLang="ko-KR" dirty="0"/>
              <a:t>,  </a:t>
            </a:r>
            <a:r>
              <a:rPr lang="ko-KR" altLang="en-US" dirty="0"/>
              <a:t>은행의 선택 과정이 생략된다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A2D242-DE53-4712-B671-61685E7ECFB9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17716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A2D242-DE53-4712-B671-61685E7ECFB9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43516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9D25A9-787C-42CC-8DC4-546F88B09F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BC0E521-F6C2-4F02-A104-DCC357BE49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E8E0C7-0BA7-4324-815D-218A003E87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2B568E-1A20-44C8-AF62-FA88AC07A0A2}" type="datetimeFigureOut">
              <a:rPr lang="ko-KR" altLang="en-US" smtClean="0"/>
              <a:t>2018-03-21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51CB230-36F0-4896-B33E-F9B1F5CB71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AE317EF-55B2-4A82-849E-15FB7D6E7E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7A265-7479-47F8-9234-3339CB6E7E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62562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E6E09A-53AD-414D-B0A2-E660B347B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138D621-F241-41F4-8244-39A791F8BC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96CCC3A-A961-421A-ACD9-A018E342C5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2B568E-1A20-44C8-AF62-FA88AC07A0A2}" type="datetimeFigureOut">
              <a:rPr lang="ko-KR" altLang="en-US" smtClean="0"/>
              <a:t>2018-03-21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4682B7B-6A2C-442E-AA22-CFAD89220C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F4E876C-CDC8-4765-B383-6DCCDB637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7A265-7479-47F8-9234-3339CB6E7E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73977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819689F-8B0A-4AC6-9160-B618CEC363B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E1963A4-D436-42D5-9802-FC1E7B9D66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0C5EE90-08CC-4C04-95AB-95D286457F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2B568E-1A20-44C8-AF62-FA88AC07A0A2}" type="datetimeFigureOut">
              <a:rPr lang="ko-KR" altLang="en-US" smtClean="0"/>
              <a:t>2018-03-21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57A62FB-ECA9-4637-A033-3F271D097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3C9306D-E02F-4151-8057-B7C5C01965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7A265-7479-47F8-9234-3339CB6E7E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15928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76EF32-5D07-4B5A-80B8-244B8D33AF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2132C39-D3E2-48D6-A654-71B0F7BAD6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02326CB-72B1-430B-85E5-EFC35852F6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2B568E-1A20-44C8-AF62-FA88AC07A0A2}" type="datetimeFigureOut">
              <a:rPr lang="ko-KR" altLang="en-US" smtClean="0"/>
              <a:t>2018-03-21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5228089-8D55-4BB3-BAC5-6D11ACB8F8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DFE6FD8-A5EF-4546-8917-3F5A38EC2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7A265-7479-47F8-9234-3339CB6E7E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32743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C9DF58-47F0-489B-BE85-60618231B2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AC4A426-B9F7-4750-B77E-3E3FD5DEAE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97F992F-8DE4-45E1-A7BC-340D33CB9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2B568E-1A20-44C8-AF62-FA88AC07A0A2}" type="datetimeFigureOut">
              <a:rPr lang="ko-KR" altLang="en-US" smtClean="0"/>
              <a:t>2018-03-21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AA64B5E-05EE-4914-80C7-2F9F297E2B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597363F-F698-4659-8872-B5FCD700D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7A265-7479-47F8-9234-3339CB6E7E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06834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E6A13E-8871-436E-8456-92F72D42D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E057AC2-6E84-4C2F-B2AB-57E0EC67D7D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60C9F11-F188-4930-8E01-A55A58B012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D24A41E-46CF-4AE1-9F1B-7C31EA4865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2B568E-1A20-44C8-AF62-FA88AC07A0A2}" type="datetimeFigureOut">
              <a:rPr lang="ko-KR" altLang="en-US" smtClean="0"/>
              <a:t>2018-03-21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2C6FD76-7F19-494C-975B-8717F2B0A8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2945F05-F8DF-47D2-97BD-4B9CC6EF57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7A265-7479-47F8-9234-3339CB6E7E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51690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DD997C-7CB6-4EEE-B583-FD9F45F10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F0859FF-0C74-43A6-BC5B-8B7B9CEC68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0AF8D84-046D-4BC0-ACDB-DC9717A90D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9481FDA-19F1-4566-8CF7-28C12F3966D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560D8A6-4AF0-4B34-B8F7-59913E678DE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B3C5E74-28B7-47D6-BB34-42E55241FD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2B568E-1A20-44C8-AF62-FA88AC07A0A2}" type="datetimeFigureOut">
              <a:rPr lang="ko-KR" altLang="en-US" smtClean="0"/>
              <a:t>2018-03-21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0B3CC44-2120-4E18-B258-B73027FA87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2101343-F113-46D7-9C07-67F18D421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7A265-7479-47F8-9234-3339CB6E7E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23707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3442A2-CD6C-4790-A997-2EF04EE2B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C7C9424-CF1B-4815-9D66-739F6D3BCE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2B568E-1A20-44C8-AF62-FA88AC07A0A2}" type="datetimeFigureOut">
              <a:rPr lang="ko-KR" altLang="en-US" smtClean="0"/>
              <a:t>2018-03-21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7D36EEA-8F38-42BC-86FC-7B6B67EED5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5F520EB-BF61-44A6-B8EA-29B3C5772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7A265-7479-47F8-9234-3339CB6E7E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60193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E3E5D09-E432-4782-BF6A-BD8CAA4FCE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2B568E-1A20-44C8-AF62-FA88AC07A0A2}" type="datetimeFigureOut">
              <a:rPr lang="ko-KR" altLang="en-US" smtClean="0"/>
              <a:t>2018-03-21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D3BD232-CE92-4B41-89CD-33D585FAA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161E33E-5273-4545-9131-24AA056BCA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7A265-7479-47F8-9234-3339CB6E7E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34641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96BAC0-3539-498F-9921-6E30B6B906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E69B715-512C-4553-973B-40A8F3B685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FF5340B-10C3-48F9-9F1D-5AC05AF8A9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4726FB2-4422-43BC-94B4-3E4B43DC9A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2B568E-1A20-44C8-AF62-FA88AC07A0A2}" type="datetimeFigureOut">
              <a:rPr lang="ko-KR" altLang="en-US" smtClean="0"/>
              <a:t>2018-03-21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47B9816-9462-48DB-BFB0-A599D45621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9FBA3BD-D87C-4ECD-B0F3-F62ACF6B3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7A265-7479-47F8-9234-3339CB6E7E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45250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576DC4-5ABD-4E6C-879E-C32BAC118B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3D767DE-DA59-4E04-BB62-1947A571EF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75F4FF6-1B20-451E-BB10-5738120E7C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860D02D-2C44-4540-8389-4F7F66018A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2B568E-1A20-44C8-AF62-FA88AC07A0A2}" type="datetimeFigureOut">
              <a:rPr lang="ko-KR" altLang="en-US" smtClean="0"/>
              <a:t>2018-03-21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F4D396E-C8F8-4AC7-B8A0-D1729F859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992ACE9-AC14-4D66-84C5-09D37172D0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7A265-7479-47F8-9234-3339CB6E7E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2333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66D11DB-3EBB-43C2-AD51-0B2D3A8EA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DE6F877-CC16-43E4-A351-3DEAA79F0A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3217FE5-BECD-4C5D-8840-AD502EADAB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2B568E-1A20-44C8-AF62-FA88AC07A0A2}" type="datetimeFigureOut">
              <a:rPr lang="ko-KR" altLang="en-US" smtClean="0"/>
              <a:t>2018-03-21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DBE398B-8F6B-4C81-ABBB-BD76C72FA6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435294A-E30E-48AF-B93B-BE1556BB42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A7A265-7479-47F8-9234-3339CB6E7E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45196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microsoft.com/office/2007/relationships/hdphoto" Target="../media/hdphoto1.wdp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14.png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2.png"/><Relationship Id="rId7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11" Type="http://schemas.openxmlformats.org/officeDocument/2006/relationships/image" Target="../media/image15.png"/><Relationship Id="rId5" Type="http://schemas.openxmlformats.org/officeDocument/2006/relationships/image" Target="../media/image16.png"/><Relationship Id="rId10" Type="http://schemas.openxmlformats.org/officeDocument/2006/relationships/image" Target="../media/image19.png"/><Relationship Id="rId4" Type="http://schemas.microsoft.com/office/2007/relationships/hdphoto" Target="../media/hdphoto1.wdp"/><Relationship Id="rId9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12.pn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12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13" Type="http://schemas.openxmlformats.org/officeDocument/2006/relationships/image" Target="../media/image41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12" Type="http://schemas.openxmlformats.org/officeDocument/2006/relationships/image" Target="../media/image40.sv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sv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5" Type="http://schemas.openxmlformats.org/officeDocument/2006/relationships/image" Target="../media/image43.png"/><Relationship Id="rId10" Type="http://schemas.openxmlformats.org/officeDocument/2006/relationships/image" Target="../media/image38.svg"/><Relationship Id="rId4" Type="http://schemas.openxmlformats.org/officeDocument/2006/relationships/image" Target="../media/image32.svg"/><Relationship Id="rId9" Type="http://schemas.openxmlformats.org/officeDocument/2006/relationships/image" Target="../media/image37.png"/><Relationship Id="rId14" Type="http://schemas.openxmlformats.org/officeDocument/2006/relationships/image" Target="../media/image42.sv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svg"/><Relationship Id="rId13" Type="http://schemas.openxmlformats.org/officeDocument/2006/relationships/image" Target="../media/image53.png"/><Relationship Id="rId18" Type="http://schemas.openxmlformats.org/officeDocument/2006/relationships/image" Target="../media/image58.svg"/><Relationship Id="rId3" Type="http://schemas.openxmlformats.org/officeDocument/2006/relationships/image" Target="../media/image44.png"/><Relationship Id="rId7" Type="http://schemas.openxmlformats.org/officeDocument/2006/relationships/image" Target="../media/image47.png"/><Relationship Id="rId12" Type="http://schemas.openxmlformats.org/officeDocument/2006/relationships/image" Target="../media/image52.svg"/><Relationship Id="rId17" Type="http://schemas.openxmlformats.org/officeDocument/2006/relationships/image" Target="../media/image57.pn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56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11" Type="http://schemas.openxmlformats.org/officeDocument/2006/relationships/image" Target="../media/image51.png"/><Relationship Id="rId5" Type="http://schemas.openxmlformats.org/officeDocument/2006/relationships/image" Target="../media/image46.png"/><Relationship Id="rId15" Type="http://schemas.openxmlformats.org/officeDocument/2006/relationships/image" Target="../media/image55.png"/><Relationship Id="rId10" Type="http://schemas.openxmlformats.org/officeDocument/2006/relationships/image" Target="../media/image50.svg"/><Relationship Id="rId19" Type="http://schemas.openxmlformats.org/officeDocument/2006/relationships/image" Target="../media/image13.png"/><Relationship Id="rId4" Type="http://schemas.openxmlformats.org/officeDocument/2006/relationships/image" Target="../media/image45.svg"/><Relationship Id="rId9" Type="http://schemas.openxmlformats.org/officeDocument/2006/relationships/image" Target="../media/image49.png"/><Relationship Id="rId14" Type="http://schemas.openxmlformats.org/officeDocument/2006/relationships/image" Target="../media/image54.sv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jpeg"/><Relationship Id="rId5" Type="http://schemas.openxmlformats.org/officeDocument/2006/relationships/image" Target="../media/image62.png"/><Relationship Id="rId4" Type="http://schemas.openxmlformats.org/officeDocument/2006/relationships/image" Target="../media/image61.jp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13" Type="http://schemas.openxmlformats.org/officeDocument/2006/relationships/image" Target="../media/image74.png"/><Relationship Id="rId3" Type="http://schemas.openxmlformats.org/officeDocument/2006/relationships/image" Target="../media/image65.png"/><Relationship Id="rId7" Type="http://schemas.openxmlformats.org/officeDocument/2006/relationships/image" Target="../media/image68.png"/><Relationship Id="rId12" Type="http://schemas.openxmlformats.org/officeDocument/2006/relationships/image" Target="../media/image73.sv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72.png"/><Relationship Id="rId5" Type="http://schemas.openxmlformats.org/officeDocument/2006/relationships/image" Target="../media/image67.png"/><Relationship Id="rId10" Type="http://schemas.openxmlformats.org/officeDocument/2006/relationships/image" Target="../media/image71.svg"/><Relationship Id="rId4" Type="http://schemas.openxmlformats.org/officeDocument/2006/relationships/image" Target="../media/image66.png"/><Relationship Id="rId9" Type="http://schemas.openxmlformats.org/officeDocument/2006/relationships/image" Target="../media/image70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6.png"/><Relationship Id="rId4" Type="http://schemas.openxmlformats.org/officeDocument/2006/relationships/image" Target="../media/image1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7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hyperlink" Target="https://github.com/ParkBangBang/PPT" TargetMode="Externa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pastimelife.com/1444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cafe.naver.com/2008bunsamo/917012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A4F55CA2-F462-4335-BE04-6E3E819D893D}"/>
              </a:ext>
            </a:extLst>
          </p:cNvPr>
          <p:cNvSpPr txBox="1"/>
          <p:nvPr/>
        </p:nvSpPr>
        <p:spPr>
          <a:xfrm>
            <a:off x="152465" y="742979"/>
            <a:ext cx="478529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-윤고딕350" panose="02030504000101010101" pitchFamily="18" charset="-127"/>
                <a:ea typeface="-윤고딕350" panose="02030504000101010101" pitchFamily="18" charset="-127"/>
              </a:rPr>
              <a:t>스마트 대기 관리시스템</a:t>
            </a:r>
            <a:endParaRPr lang="en-US" altLang="ko-KR" sz="3600" dirty="0">
              <a:latin typeface="-윤고딕350" panose="02030504000101010101" pitchFamily="18" charset="-127"/>
              <a:ea typeface="-윤고딕350" panose="02030504000101010101" pitchFamily="18" charset="-127"/>
            </a:endParaRPr>
          </a:p>
          <a:p>
            <a:r>
              <a:rPr lang="en-US" altLang="ko-KR" sz="2000" b="1" dirty="0"/>
              <a:t>(</a:t>
            </a:r>
            <a:r>
              <a:rPr lang="ko-KR" altLang="ko-KR" sz="2000" dirty="0" err="1">
                <a:latin typeface="Arial Unicode MS"/>
                <a:ea typeface="Helvetica" panose="020B0604020202020204" pitchFamily="34" charset="0"/>
              </a:rPr>
              <a:t>Smart</a:t>
            </a:r>
            <a:r>
              <a:rPr lang="ko-KR" altLang="ko-KR" sz="2000" dirty="0">
                <a:latin typeface="Arial Unicode MS"/>
                <a:ea typeface="Helvetica" panose="020B0604020202020204" pitchFamily="34" charset="0"/>
              </a:rPr>
              <a:t> </a:t>
            </a:r>
            <a:r>
              <a:rPr lang="ko-KR" altLang="ko-KR" sz="2000" dirty="0" err="1">
                <a:latin typeface="Arial Unicode MS"/>
                <a:ea typeface="Helvetica" panose="020B0604020202020204" pitchFamily="34" charset="0"/>
              </a:rPr>
              <a:t>standby</a:t>
            </a:r>
            <a:r>
              <a:rPr lang="ko-KR" altLang="ko-KR" sz="2000" dirty="0">
                <a:latin typeface="Arial Unicode MS"/>
                <a:ea typeface="Helvetica" panose="020B0604020202020204" pitchFamily="34" charset="0"/>
              </a:rPr>
              <a:t> </a:t>
            </a:r>
            <a:r>
              <a:rPr lang="ko-KR" altLang="ko-KR" sz="2000" err="1">
                <a:latin typeface="Arial Unicode MS"/>
                <a:ea typeface="Helvetica" panose="020B0604020202020204" pitchFamily="34" charset="0"/>
              </a:rPr>
              <a:t>management</a:t>
            </a:r>
            <a:r>
              <a:rPr lang="ko-KR" altLang="ko-KR" sz="2000">
                <a:latin typeface="Arial Unicode MS"/>
                <a:ea typeface="Helvetica" panose="020B0604020202020204" pitchFamily="34" charset="0"/>
              </a:rPr>
              <a:t> system</a:t>
            </a:r>
            <a:r>
              <a:rPr lang="en-US" altLang="ko-KR" sz="2000" b="1"/>
              <a:t>)</a:t>
            </a:r>
            <a:endParaRPr lang="en-US" altLang="ko-KR" sz="2000" dirty="0"/>
          </a:p>
          <a:p>
            <a:endParaRPr lang="ko-KR" altLang="en-US" sz="3200" dirty="0"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388A21F-8EE2-44DE-A636-97AFBBC3042A}"/>
              </a:ext>
            </a:extLst>
          </p:cNvPr>
          <p:cNvSpPr txBox="1"/>
          <p:nvPr/>
        </p:nvSpPr>
        <p:spPr>
          <a:xfrm>
            <a:off x="8754709" y="4771781"/>
            <a:ext cx="3189642" cy="1865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2400">
                <a:latin typeface="-윤고딕320" panose="02030504000101010101" pitchFamily="18" charset="-127"/>
                <a:ea typeface="-윤고딕320" panose="02030504000101010101" pitchFamily="18" charset="-127"/>
              </a:rPr>
              <a:t>기다리지말아조</a:t>
            </a:r>
            <a:endParaRPr lang="en-US" altLang="ko-KR" sz="240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2400">
                <a:latin typeface="-윤고딕320" panose="02030504000101010101" pitchFamily="18" charset="-127"/>
                <a:ea typeface="-윤고딕320" panose="02030504000101010101" pitchFamily="18" charset="-127"/>
              </a:rPr>
              <a:t>2013156020 </a:t>
            </a:r>
            <a:r>
              <a:rPr lang="ko-KR" altLang="en-US" sz="24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박병현</a:t>
            </a:r>
            <a:endParaRPr lang="en-US" altLang="ko-KR" sz="24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24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2015150052 </a:t>
            </a:r>
            <a:r>
              <a:rPr lang="ko-KR" altLang="en-US" sz="2400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장태홍</a:t>
            </a:r>
            <a:endParaRPr lang="en-US" altLang="ko-KR" sz="24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24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2015152047 </a:t>
            </a:r>
            <a:r>
              <a:rPr lang="ko-KR" altLang="en-US" sz="2400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백승제</a:t>
            </a:r>
            <a:endParaRPr lang="ko-KR" altLang="en-US" sz="24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993F2EA9-9E34-49FC-9A7C-5388705711A2}"/>
              </a:ext>
            </a:extLst>
          </p:cNvPr>
          <p:cNvGrpSpPr/>
          <p:nvPr/>
        </p:nvGrpSpPr>
        <p:grpSpPr>
          <a:xfrm>
            <a:off x="2621523" y="68094"/>
            <a:ext cx="7840494" cy="6568813"/>
            <a:chOff x="2791839" y="68094"/>
            <a:chExt cx="7840494" cy="6568813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3C9DFBD3-9F87-475F-AC3C-B4C68211E06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985956" y="1515487"/>
              <a:ext cx="3452260" cy="3747995"/>
            </a:xfrm>
            <a:prstGeom prst="rect">
              <a:avLst/>
            </a:prstGeom>
          </p:spPr>
        </p:pic>
        <p:sp>
          <p:nvSpPr>
            <p:cNvPr id="9" name="다이아몬드 8">
              <a:extLst>
                <a:ext uri="{FF2B5EF4-FFF2-40B4-BE49-F238E27FC236}">
                  <a16:creationId xmlns:a16="http://schemas.microsoft.com/office/drawing/2014/main" id="{C0691C49-E422-40B0-8C8E-A019E016BB9E}"/>
                </a:ext>
              </a:extLst>
            </p:cNvPr>
            <p:cNvSpPr/>
            <p:nvPr/>
          </p:nvSpPr>
          <p:spPr>
            <a:xfrm>
              <a:off x="2791839" y="68094"/>
              <a:ext cx="7840494" cy="6568813"/>
            </a:xfrm>
            <a:prstGeom prst="diamond">
              <a:avLst/>
            </a:prstGeom>
            <a:noFill/>
            <a:ln w="1047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776740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C80CCB9-1758-4328-B460-E82882B6F49F}"/>
              </a:ext>
            </a:extLst>
          </p:cNvPr>
          <p:cNvCxnSpPr/>
          <p:nvPr/>
        </p:nvCxnSpPr>
        <p:spPr>
          <a:xfrm>
            <a:off x="508000" y="571500"/>
            <a:ext cx="24003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DE9D3FAC-21C1-42F4-8C5A-7B6DD6578892}"/>
              </a:ext>
            </a:extLst>
          </p:cNvPr>
          <p:cNvCxnSpPr>
            <a:cxnSpLocks/>
          </p:cNvCxnSpPr>
          <p:nvPr/>
        </p:nvCxnSpPr>
        <p:spPr>
          <a:xfrm>
            <a:off x="3251200" y="571500"/>
            <a:ext cx="82423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B39D909-1D0E-484D-9853-79AA4A432F4E}"/>
              </a:ext>
            </a:extLst>
          </p:cNvPr>
          <p:cNvSpPr txBox="1"/>
          <p:nvPr/>
        </p:nvSpPr>
        <p:spPr>
          <a:xfrm>
            <a:off x="457204" y="147935"/>
            <a:ext cx="67978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>
                <a:latin typeface="-윤고딕330" panose="02030504000101010101" pitchFamily="18" charset="-127"/>
                <a:ea typeface="-윤고딕330" panose="02030504000101010101" pitchFamily="18" charset="-127"/>
              </a:rPr>
              <a:t>03 </a:t>
            </a:r>
            <a:r>
              <a:rPr lang="ko-KR" altLang="en-US" sz="2000" b="1">
                <a:latin typeface="-윤고딕330" panose="02030504000101010101" pitchFamily="18" charset="-127"/>
                <a:ea typeface="-윤고딕330" panose="02030504000101010101" pitchFamily="18" charset="-127"/>
              </a:rPr>
              <a:t>시스템 수행 시나리오 </a:t>
            </a:r>
            <a:r>
              <a:rPr lang="en-US" altLang="ko-KR" sz="2000" b="1">
                <a:latin typeface="-윤고딕330" panose="02030504000101010101" pitchFamily="18" charset="-127"/>
                <a:ea typeface="-윤고딕330" panose="02030504000101010101" pitchFamily="18" charset="-127"/>
              </a:rPr>
              <a:t>– </a:t>
            </a:r>
            <a:r>
              <a:rPr lang="ko-KR" altLang="en-US" sz="2000" b="1">
                <a:latin typeface="-윤고딕330" panose="02030504000101010101" pitchFamily="18" charset="-127"/>
                <a:ea typeface="-윤고딕330" panose="02030504000101010101" pitchFamily="18" charset="-127"/>
              </a:rPr>
              <a:t>은행 찾기 </a:t>
            </a:r>
            <a:r>
              <a:rPr lang="en-US" altLang="ko-KR" sz="2000" b="1">
                <a:latin typeface="-윤고딕330" panose="02030504000101010101" pitchFamily="18" charset="-127"/>
                <a:ea typeface="-윤고딕330" panose="02030504000101010101" pitchFamily="18" charset="-127"/>
              </a:rPr>
              <a:t>&amp; </a:t>
            </a:r>
            <a:r>
              <a:rPr lang="ko-KR" altLang="en-US" sz="2000" b="1">
                <a:latin typeface="-윤고딕330" panose="02030504000101010101" pitchFamily="18" charset="-127"/>
                <a:ea typeface="-윤고딕330" panose="02030504000101010101" pitchFamily="18" charset="-127"/>
              </a:rPr>
              <a:t>예약 기능</a:t>
            </a:r>
            <a:endParaRPr lang="ko-KR" altLang="en-US" sz="2000"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endParaRPr lang="en-US" altLang="ko-KR" sz="2000" b="1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2CD34349-55CC-4F06-B09E-7AE0AD025A08}"/>
              </a:ext>
            </a:extLst>
          </p:cNvPr>
          <p:cNvGrpSpPr/>
          <p:nvPr/>
        </p:nvGrpSpPr>
        <p:grpSpPr>
          <a:xfrm>
            <a:off x="269075" y="904000"/>
            <a:ext cx="1774031" cy="2508950"/>
            <a:chOff x="2208476" y="1681590"/>
            <a:chExt cx="3177360" cy="4349709"/>
          </a:xfrm>
        </p:grpSpPr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9B6FBDBD-BA32-4595-9790-46FAC690B2A0}"/>
                </a:ext>
              </a:extLst>
            </p:cNvPr>
            <p:cNvGrpSpPr/>
            <p:nvPr/>
          </p:nvGrpSpPr>
          <p:grpSpPr>
            <a:xfrm>
              <a:off x="2208476" y="1681590"/>
              <a:ext cx="3177360" cy="4349709"/>
              <a:chOff x="762960" y="1684085"/>
              <a:chExt cx="3177360" cy="4349709"/>
            </a:xfrm>
          </p:grpSpPr>
          <p:pic>
            <p:nvPicPr>
              <p:cNvPr id="46" name="그림 45">
                <a:extLst>
                  <a:ext uri="{FF2B5EF4-FFF2-40B4-BE49-F238E27FC236}">
                    <a16:creationId xmlns:a16="http://schemas.microsoft.com/office/drawing/2014/main" id="{3384399F-8157-4250-A3D3-8FC816592C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62960" y="1684085"/>
                <a:ext cx="3177360" cy="4349709"/>
              </a:xfrm>
              <a:prstGeom prst="rect">
                <a:avLst/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</p:pic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74304F44-3B23-40F9-AA66-6BA529A1A3BF}"/>
                  </a:ext>
                </a:extLst>
              </p:cNvPr>
              <p:cNvSpPr/>
              <p:nvPr/>
            </p:nvSpPr>
            <p:spPr>
              <a:xfrm>
                <a:off x="1213284" y="2207415"/>
                <a:ext cx="2368807" cy="338059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</p:grp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B2BC479-6AC9-4425-BD18-D462A388FB9E}"/>
                </a:ext>
              </a:extLst>
            </p:cNvPr>
            <p:cNvSpPr txBox="1"/>
            <p:nvPr/>
          </p:nvSpPr>
          <p:spPr>
            <a:xfrm>
              <a:off x="2677633" y="2220038"/>
              <a:ext cx="2368807" cy="3768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solidFill>
                    <a:schemeClr val="tx2">
                      <a:lumMod val="50000"/>
                    </a:schemeClr>
                  </a:solidFill>
                  <a:latin typeface="-윤고딕340" panose="02030504000101010101" pitchFamily="18" charset="-127"/>
                  <a:ea typeface="-윤고딕340" panose="02030504000101010101" pitchFamily="18" charset="-127"/>
                </a:rPr>
                <a:t>Go</a:t>
              </a:r>
              <a:r>
                <a:rPr lang="ko-KR" altLang="en-US" sz="1050">
                  <a:solidFill>
                    <a:schemeClr val="tx2">
                      <a:lumMod val="50000"/>
                    </a:schemeClr>
                  </a:solidFill>
                  <a:latin typeface="-윤고딕340" panose="02030504000101010101" pitchFamily="18" charset="-127"/>
                  <a:ea typeface="-윤고딕340" panose="02030504000101010101" pitchFamily="18" charset="-127"/>
                </a:rPr>
                <a:t>대기</a:t>
              </a:r>
              <a:r>
                <a:rPr lang="en-US" altLang="ko-KR" sz="1000">
                  <a:solidFill>
                    <a:schemeClr val="tx2">
                      <a:lumMod val="50000"/>
                    </a:schemeClr>
                  </a:solidFill>
                </a:rPr>
                <a:t> &amp;</a:t>
              </a:r>
              <a:r>
                <a:rPr lang="en-US" altLang="ko-KR" sz="1000">
                  <a:solidFill>
                    <a:schemeClr val="tx2">
                      <a:lumMod val="50000"/>
                    </a:schemeClr>
                  </a:solidFill>
                  <a:latin typeface="-윤고딕340" panose="02030504000101010101" pitchFamily="18" charset="-127"/>
                  <a:ea typeface="-윤고딕340" panose="02030504000101010101" pitchFamily="18" charset="-127"/>
                </a:rPr>
                <a:t> </a:t>
              </a:r>
              <a:r>
                <a:rPr lang="en-US" altLang="ko-KR" sz="1050">
                  <a:solidFill>
                    <a:schemeClr val="tx2">
                      <a:lumMod val="50000"/>
                    </a:schemeClr>
                  </a:solidFill>
                  <a:latin typeface="-윤고딕340" panose="02030504000101010101" pitchFamily="18" charset="-127"/>
                  <a:ea typeface="-윤고딕340" panose="02030504000101010101" pitchFamily="18" charset="-127"/>
                </a:rPr>
                <a:t>No</a:t>
              </a:r>
              <a:r>
                <a:rPr lang="ko-KR" altLang="en-US" sz="1050">
                  <a:solidFill>
                    <a:schemeClr val="tx2">
                      <a:lumMod val="50000"/>
                    </a:schemeClr>
                  </a:solidFill>
                  <a:latin typeface="-윤고딕340" panose="02030504000101010101" pitchFamily="18" charset="-127"/>
                  <a:ea typeface="-윤고딕340" panose="02030504000101010101" pitchFamily="18" charset="-127"/>
                </a:rPr>
                <a:t>대기</a:t>
              </a:r>
              <a:endParaRPr lang="ko-KR" altLang="en-US" sz="1000">
                <a:solidFill>
                  <a:schemeClr val="tx2">
                    <a:lumMod val="50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AE1121D8-7173-407F-9761-ABC2BFD344A5}"/>
                </a:ext>
              </a:extLst>
            </p:cNvPr>
            <p:cNvSpPr/>
            <p:nvPr/>
          </p:nvSpPr>
          <p:spPr>
            <a:xfrm>
              <a:off x="2874010" y="3567126"/>
              <a:ext cx="920750" cy="840696"/>
            </a:xfrm>
            <a:prstGeom prst="roundRect">
              <a:avLst/>
            </a:prstGeom>
            <a:solidFill>
              <a:srgbClr val="FF0000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/>
                <a:t>은행</a:t>
              </a:r>
              <a:endParaRPr lang="en-US" altLang="ko-KR" sz="1100"/>
            </a:p>
            <a:p>
              <a:pPr algn="ctr"/>
              <a:r>
                <a:rPr lang="ko-KR" altLang="en-US" sz="1100"/>
                <a:t>찾기</a:t>
              </a:r>
            </a:p>
          </p:txBody>
        </p:sp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D63995E3-3A84-4570-B544-65200D5EC657}"/>
                </a:ext>
              </a:extLst>
            </p:cNvPr>
            <p:cNvSpPr/>
            <p:nvPr/>
          </p:nvSpPr>
          <p:spPr>
            <a:xfrm>
              <a:off x="3923267" y="3567126"/>
              <a:ext cx="920750" cy="840696"/>
            </a:xfrm>
            <a:prstGeom prst="round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/>
                <a:t>QR</a:t>
              </a:r>
              <a:r>
                <a:rPr lang="ko-KR" altLang="en-US" sz="1100"/>
                <a:t>코드</a:t>
              </a:r>
              <a:endParaRPr lang="en-US" altLang="ko-KR" sz="1100"/>
            </a:p>
          </p:txBody>
        </p:sp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4D791818-6A27-4E3A-B4A1-CC291C6F6CD0}"/>
                </a:ext>
              </a:extLst>
            </p:cNvPr>
            <p:cNvSpPr/>
            <p:nvPr/>
          </p:nvSpPr>
          <p:spPr>
            <a:xfrm>
              <a:off x="2867660" y="4544590"/>
              <a:ext cx="920750" cy="840696"/>
            </a:xfrm>
            <a:prstGeom prst="round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/>
                <a:t>예약</a:t>
              </a:r>
              <a:endParaRPr lang="en-US" altLang="ko-KR" sz="1100"/>
            </a:p>
            <a:p>
              <a:pPr algn="ctr"/>
              <a:r>
                <a:rPr lang="ko-KR" altLang="en-US" sz="1100"/>
                <a:t>내역</a:t>
              </a:r>
            </a:p>
          </p:txBody>
        </p:sp>
        <p:sp>
          <p:nvSpPr>
            <p:cNvPr id="42" name="사각형: 둥근 모서리 41">
              <a:extLst>
                <a:ext uri="{FF2B5EF4-FFF2-40B4-BE49-F238E27FC236}">
                  <a16:creationId xmlns:a16="http://schemas.microsoft.com/office/drawing/2014/main" id="{C78141AD-D9CA-45EE-BAA4-FEBF695B07F4}"/>
                </a:ext>
              </a:extLst>
            </p:cNvPr>
            <p:cNvSpPr/>
            <p:nvPr/>
          </p:nvSpPr>
          <p:spPr>
            <a:xfrm>
              <a:off x="3916917" y="4544590"/>
              <a:ext cx="920750" cy="840696"/>
            </a:xfrm>
            <a:prstGeom prst="round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/>
                <a:t>추천</a:t>
              </a:r>
              <a:br>
                <a:rPr lang="en-US" altLang="ko-KR" sz="1100"/>
              </a:br>
              <a:r>
                <a:rPr lang="ko-KR" altLang="en-US" sz="1100"/>
                <a:t>상품</a:t>
              </a:r>
              <a:endParaRPr lang="en-US" altLang="ko-KR" sz="1100"/>
            </a:p>
          </p:txBody>
        </p: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63733514-1CF1-48DE-BAEE-964DB79F8A90}"/>
                </a:ext>
              </a:extLst>
            </p:cNvPr>
            <p:cNvGrpSpPr/>
            <p:nvPr/>
          </p:nvGrpSpPr>
          <p:grpSpPr>
            <a:xfrm>
              <a:off x="3327283" y="2487945"/>
              <a:ext cx="1154300" cy="1154300"/>
              <a:chOff x="1222434" y="2942850"/>
              <a:chExt cx="2468199" cy="2468199"/>
            </a:xfrm>
          </p:grpSpPr>
          <p:pic>
            <p:nvPicPr>
              <p:cNvPr id="44" name="그림 43">
                <a:extLst>
                  <a:ext uri="{FF2B5EF4-FFF2-40B4-BE49-F238E27FC236}">
                    <a16:creationId xmlns:a16="http://schemas.microsoft.com/office/drawing/2014/main" id="{9E8438BE-DA26-4666-BDAF-48D3C3DC65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4889" b="94667" l="2667" r="96889">
                            <a14:foregroundMark x1="72444" y1="37333" x2="72444" y2="37333"/>
                            <a14:foregroundMark x1="93333" y1="44000" x2="94222" y2="47556"/>
                            <a14:foregroundMark x1="79556" y1="16000" x2="79556" y2="16000"/>
                            <a14:foregroundMark x1="79556" y1="13778" x2="79556" y2="13778"/>
                            <a14:foregroundMark x1="96889" y1="40889" x2="97333" y2="55111"/>
                            <a14:foregroundMark x1="84000" y1="7111" x2="80444" y2="4889"/>
                            <a14:foregroundMark x1="53333" y1="27556" x2="47556" y2="26667"/>
                            <a14:foregroundMark x1="45778" y1="92444" x2="47111" y2="94667"/>
                            <a14:foregroundMark x1="16444" y1="60444" x2="11111" y2="45778"/>
                            <a14:foregroundMark x1="4444" y1="45778" x2="2667" y2="49333"/>
                            <a14:foregroundMark x1="22667" y1="16444" x2="16889" y2="11556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1690960" y="3618874"/>
                <a:ext cx="1463352" cy="1137512"/>
              </a:xfrm>
              <a:prstGeom prst="rect">
                <a:avLst/>
              </a:prstGeom>
              <a:noFill/>
            </p:spPr>
          </p:pic>
          <p:sp>
            <p:nvSpPr>
              <p:cNvPr id="45" name="곱하기 기호 44">
                <a:extLst>
                  <a:ext uri="{FF2B5EF4-FFF2-40B4-BE49-F238E27FC236}">
                    <a16:creationId xmlns:a16="http://schemas.microsoft.com/office/drawing/2014/main" id="{B431039E-CFFD-4286-B91E-335CA1ED69A2}"/>
                  </a:ext>
                </a:extLst>
              </p:cNvPr>
              <p:cNvSpPr/>
              <p:nvPr/>
            </p:nvSpPr>
            <p:spPr>
              <a:xfrm>
                <a:off x="1222434" y="2942850"/>
                <a:ext cx="2468199" cy="2468199"/>
              </a:xfrm>
              <a:prstGeom prst="mathMultiply">
                <a:avLst/>
              </a:prstGeom>
              <a:solidFill>
                <a:srgbClr val="C00000">
                  <a:alpha val="38000"/>
                </a:srgbClr>
              </a:solidFill>
              <a:ln w="3175" cap="rnd" cmpd="sng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</p:grpSp>
      </p:grp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5D32938B-1711-425D-887F-2D7F73E29F61}"/>
              </a:ext>
            </a:extLst>
          </p:cNvPr>
          <p:cNvCxnSpPr>
            <a:cxnSpLocks/>
          </p:cNvCxnSpPr>
          <p:nvPr/>
        </p:nvCxnSpPr>
        <p:spPr>
          <a:xfrm>
            <a:off x="2202864" y="2234054"/>
            <a:ext cx="583672" cy="0"/>
          </a:xfrm>
          <a:prstGeom prst="straightConnector1">
            <a:avLst/>
          </a:prstGeom>
          <a:ln w="571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D3D1E9B5-FD3A-4161-80D8-0BFCC41A6B5A}"/>
              </a:ext>
            </a:extLst>
          </p:cNvPr>
          <p:cNvSpPr txBox="1"/>
          <p:nvPr/>
        </p:nvSpPr>
        <p:spPr>
          <a:xfrm>
            <a:off x="127626" y="3421670"/>
            <a:ext cx="2135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-윤고딕320" panose="02030504000101010101" pitchFamily="18" charset="-127"/>
                <a:ea typeface="-윤고딕320" panose="02030504000101010101" pitchFamily="18" charset="-127"/>
              </a:rPr>
              <a:t>은행 찾기 기능 실시</a:t>
            </a:r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210C24D9-7908-4272-AE80-3E9620F871F2}"/>
              </a:ext>
            </a:extLst>
          </p:cNvPr>
          <p:cNvGrpSpPr/>
          <p:nvPr/>
        </p:nvGrpSpPr>
        <p:grpSpPr>
          <a:xfrm>
            <a:off x="6261042" y="805625"/>
            <a:ext cx="1773035" cy="2508950"/>
            <a:chOff x="791062" y="1597416"/>
            <a:chExt cx="3177360" cy="4349709"/>
          </a:xfrm>
        </p:grpSpPr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74AA0BF6-E5F1-4BA2-A842-0B24267E6E68}"/>
                </a:ext>
              </a:extLst>
            </p:cNvPr>
            <p:cNvGrpSpPr/>
            <p:nvPr/>
          </p:nvGrpSpPr>
          <p:grpSpPr>
            <a:xfrm>
              <a:off x="791062" y="1597416"/>
              <a:ext cx="3177360" cy="4349709"/>
              <a:chOff x="762960" y="1684085"/>
              <a:chExt cx="3177360" cy="4349709"/>
            </a:xfrm>
          </p:grpSpPr>
          <p:pic>
            <p:nvPicPr>
              <p:cNvPr id="94" name="그림 93">
                <a:extLst>
                  <a:ext uri="{FF2B5EF4-FFF2-40B4-BE49-F238E27FC236}">
                    <a16:creationId xmlns:a16="http://schemas.microsoft.com/office/drawing/2014/main" id="{FBB1B01E-A573-48CF-93F7-B3CCD2DD9C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62960" y="1684085"/>
                <a:ext cx="3177360" cy="4349709"/>
              </a:xfrm>
              <a:prstGeom prst="rect">
                <a:avLst/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</p:pic>
          <p:sp>
            <p:nvSpPr>
              <p:cNvPr id="95" name="직사각형 94">
                <a:extLst>
                  <a:ext uri="{FF2B5EF4-FFF2-40B4-BE49-F238E27FC236}">
                    <a16:creationId xmlns:a16="http://schemas.microsoft.com/office/drawing/2014/main" id="{14623CB0-75F1-404C-9ED9-775FAAAAFA3D}"/>
                  </a:ext>
                </a:extLst>
              </p:cNvPr>
              <p:cNvSpPr/>
              <p:nvPr/>
            </p:nvSpPr>
            <p:spPr>
              <a:xfrm>
                <a:off x="1221751" y="2207415"/>
                <a:ext cx="2368807" cy="338059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</p:grpSp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1233EEFA-A26D-4D3B-AF8B-08F2333453B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471502" y="2828189"/>
              <a:ext cx="1913633" cy="2333740"/>
            </a:xfrm>
            <a:prstGeom prst="rect">
              <a:avLst/>
            </a:prstGeom>
          </p:spPr>
        </p:pic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097A66C5-13D1-43E0-8A3C-8D21A5DCD84C}"/>
                </a:ext>
              </a:extLst>
            </p:cNvPr>
            <p:cNvSpPr txBox="1"/>
            <p:nvPr/>
          </p:nvSpPr>
          <p:spPr>
            <a:xfrm>
              <a:off x="2751437" y="2886379"/>
              <a:ext cx="722791" cy="586943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400" dirty="0">
                  <a:latin typeface="-윤고딕330" panose="02030504000101010101" pitchFamily="18" charset="-127"/>
                  <a:ea typeface="-윤고딕330" panose="02030504000101010101" pitchFamily="18" charset="-127"/>
                </a:rPr>
                <a:t>대기인원 </a:t>
              </a:r>
              <a:r>
                <a:rPr lang="en-US" altLang="ko-KR" sz="400" dirty="0">
                  <a:latin typeface="-윤고딕330" panose="02030504000101010101" pitchFamily="18" charset="-127"/>
                  <a:ea typeface="-윤고딕330" panose="02030504000101010101" pitchFamily="18" charset="-127"/>
                </a:rPr>
                <a:t>: 12</a:t>
              </a:r>
              <a:r>
                <a:rPr lang="ko-KR" altLang="en-US" sz="400" dirty="0">
                  <a:latin typeface="-윤고딕330" panose="02030504000101010101" pitchFamily="18" charset="-127"/>
                  <a:ea typeface="-윤고딕330" panose="02030504000101010101" pitchFamily="18" charset="-127"/>
                </a:rPr>
                <a:t>명</a:t>
              </a:r>
              <a:endParaRPr lang="en-US" altLang="ko-KR" sz="400" dirty="0"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  <a:p>
              <a:r>
                <a:rPr lang="ko-KR" altLang="en-US" sz="400">
                  <a:latin typeface="-윤고딕330" panose="02030504000101010101" pitchFamily="18" charset="-127"/>
                  <a:ea typeface="-윤고딕330" panose="02030504000101010101" pitchFamily="18" charset="-127"/>
                </a:rPr>
                <a:t>예상시간 </a:t>
              </a:r>
              <a:r>
                <a:rPr lang="en-US" altLang="ko-KR" sz="400" dirty="0">
                  <a:latin typeface="-윤고딕330" panose="02030504000101010101" pitchFamily="18" charset="-127"/>
                  <a:ea typeface="-윤고딕330" panose="02030504000101010101" pitchFamily="18" charset="-127"/>
                </a:rPr>
                <a:t>: 30</a:t>
              </a:r>
              <a:r>
                <a:rPr lang="ko-KR" altLang="en-US" sz="400" dirty="0">
                  <a:latin typeface="-윤고딕330" panose="02030504000101010101" pitchFamily="18" charset="-127"/>
                  <a:ea typeface="-윤고딕330" panose="02030504000101010101" pitchFamily="18" charset="-127"/>
                </a:rPr>
                <a:t>분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32641E66-C917-440F-A5CE-F2553FC7E611}"/>
                </a:ext>
              </a:extLst>
            </p:cNvPr>
            <p:cNvSpPr txBox="1"/>
            <p:nvPr/>
          </p:nvSpPr>
          <p:spPr>
            <a:xfrm>
              <a:off x="2712386" y="4577153"/>
              <a:ext cx="761842" cy="584778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400" dirty="0">
                  <a:latin typeface="-윤고딕330" panose="02030504000101010101" pitchFamily="18" charset="-127"/>
                  <a:ea typeface="-윤고딕330" panose="02030504000101010101" pitchFamily="18" charset="-127"/>
                </a:rPr>
                <a:t>대기인원 </a:t>
              </a:r>
              <a:r>
                <a:rPr lang="en-US" altLang="ko-KR" sz="400" dirty="0">
                  <a:latin typeface="-윤고딕330" panose="02030504000101010101" pitchFamily="18" charset="-127"/>
                  <a:ea typeface="-윤고딕330" panose="02030504000101010101" pitchFamily="18" charset="-127"/>
                </a:rPr>
                <a:t>: 4</a:t>
              </a:r>
              <a:r>
                <a:rPr lang="ko-KR" altLang="en-US" sz="400" dirty="0">
                  <a:latin typeface="-윤고딕330" panose="02030504000101010101" pitchFamily="18" charset="-127"/>
                  <a:ea typeface="-윤고딕330" panose="02030504000101010101" pitchFamily="18" charset="-127"/>
                </a:rPr>
                <a:t>명</a:t>
              </a:r>
              <a:endParaRPr lang="en-US" altLang="ko-KR" sz="400" dirty="0"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  <a:p>
              <a:r>
                <a:rPr lang="ko-KR" altLang="en-US" sz="400">
                  <a:latin typeface="-윤고딕330" panose="02030504000101010101" pitchFamily="18" charset="-127"/>
                  <a:ea typeface="-윤고딕330" panose="02030504000101010101" pitchFamily="18" charset="-127"/>
                </a:rPr>
                <a:t>예상시간 </a:t>
              </a:r>
              <a:r>
                <a:rPr lang="en-US" altLang="ko-KR" sz="400" dirty="0">
                  <a:latin typeface="-윤고딕330" panose="02030504000101010101" pitchFamily="18" charset="-127"/>
                  <a:ea typeface="-윤고딕330" panose="02030504000101010101" pitchFamily="18" charset="-127"/>
                </a:rPr>
                <a:t>: 12</a:t>
              </a:r>
              <a:r>
                <a:rPr lang="ko-KR" altLang="en-US" sz="400" dirty="0">
                  <a:latin typeface="-윤고딕330" panose="02030504000101010101" pitchFamily="18" charset="-127"/>
                  <a:ea typeface="-윤고딕330" panose="02030504000101010101" pitchFamily="18" charset="-127"/>
                </a:rPr>
                <a:t>분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C89A176D-443D-4BA4-8E4E-635A2DC39172}"/>
                </a:ext>
              </a:extLst>
            </p:cNvPr>
            <p:cNvSpPr txBox="1"/>
            <p:nvPr/>
          </p:nvSpPr>
          <p:spPr>
            <a:xfrm>
              <a:off x="1471502" y="2829051"/>
              <a:ext cx="722791" cy="586945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400" dirty="0">
                  <a:latin typeface="-윤고딕330" panose="02030504000101010101" pitchFamily="18" charset="-127"/>
                  <a:ea typeface="-윤고딕330" panose="02030504000101010101" pitchFamily="18" charset="-127"/>
                </a:rPr>
                <a:t>대기인원 </a:t>
              </a:r>
              <a:r>
                <a:rPr lang="en-US" altLang="ko-KR" sz="400" dirty="0">
                  <a:latin typeface="-윤고딕330" panose="02030504000101010101" pitchFamily="18" charset="-127"/>
                  <a:ea typeface="-윤고딕330" panose="02030504000101010101" pitchFamily="18" charset="-127"/>
                </a:rPr>
                <a:t>: 7</a:t>
              </a:r>
              <a:r>
                <a:rPr lang="ko-KR" altLang="en-US" sz="400" dirty="0">
                  <a:latin typeface="-윤고딕330" panose="02030504000101010101" pitchFamily="18" charset="-127"/>
                  <a:ea typeface="-윤고딕330" panose="02030504000101010101" pitchFamily="18" charset="-127"/>
                </a:rPr>
                <a:t>명</a:t>
              </a:r>
              <a:endParaRPr lang="en-US" altLang="ko-KR" sz="400" dirty="0"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  <a:p>
              <a:r>
                <a:rPr lang="ko-KR" altLang="en-US" sz="400">
                  <a:latin typeface="-윤고딕330" panose="02030504000101010101" pitchFamily="18" charset="-127"/>
                  <a:ea typeface="-윤고딕330" panose="02030504000101010101" pitchFamily="18" charset="-127"/>
                </a:rPr>
                <a:t>예상시간 </a:t>
              </a:r>
              <a:r>
                <a:rPr lang="en-US" altLang="ko-KR" sz="400" dirty="0">
                  <a:latin typeface="-윤고딕330" panose="02030504000101010101" pitchFamily="18" charset="-127"/>
                  <a:ea typeface="-윤고딕330" panose="02030504000101010101" pitchFamily="18" charset="-127"/>
                </a:rPr>
                <a:t>: 18</a:t>
              </a:r>
              <a:r>
                <a:rPr lang="ko-KR" altLang="en-US" sz="400" dirty="0">
                  <a:latin typeface="-윤고딕330" panose="02030504000101010101" pitchFamily="18" charset="-127"/>
                  <a:ea typeface="-윤고딕330" panose="02030504000101010101" pitchFamily="18" charset="-127"/>
                </a:rPr>
                <a:t>분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5FE8206C-D802-42F9-936F-72C70272ACA9}"/>
                </a:ext>
              </a:extLst>
            </p:cNvPr>
            <p:cNvSpPr txBox="1"/>
            <p:nvPr/>
          </p:nvSpPr>
          <p:spPr>
            <a:xfrm>
              <a:off x="1583268" y="4110357"/>
              <a:ext cx="779355" cy="586943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400" dirty="0">
                  <a:latin typeface="-윤고딕330" panose="02030504000101010101" pitchFamily="18" charset="-127"/>
                  <a:ea typeface="-윤고딕330" panose="02030504000101010101" pitchFamily="18" charset="-127"/>
                </a:rPr>
                <a:t>대기인원 </a:t>
              </a:r>
              <a:r>
                <a:rPr lang="en-US" altLang="ko-KR" sz="400" dirty="0">
                  <a:latin typeface="-윤고딕330" panose="02030504000101010101" pitchFamily="18" charset="-127"/>
                  <a:ea typeface="-윤고딕330" panose="02030504000101010101" pitchFamily="18" charset="-127"/>
                </a:rPr>
                <a:t>: 36</a:t>
              </a:r>
              <a:r>
                <a:rPr lang="ko-KR" altLang="en-US" sz="400" dirty="0">
                  <a:latin typeface="-윤고딕330" panose="02030504000101010101" pitchFamily="18" charset="-127"/>
                  <a:ea typeface="-윤고딕330" panose="02030504000101010101" pitchFamily="18" charset="-127"/>
                </a:rPr>
                <a:t>명</a:t>
              </a:r>
              <a:endParaRPr lang="en-US" altLang="ko-KR" sz="400" dirty="0"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  <a:p>
              <a:r>
                <a:rPr lang="ko-KR" altLang="en-US" sz="400">
                  <a:latin typeface="-윤고딕330" panose="02030504000101010101" pitchFamily="18" charset="-127"/>
                  <a:ea typeface="-윤고딕330" panose="02030504000101010101" pitchFamily="18" charset="-127"/>
                </a:rPr>
                <a:t>예상시간 </a:t>
              </a:r>
              <a:r>
                <a:rPr lang="en-US" altLang="ko-KR" sz="400" dirty="0">
                  <a:latin typeface="-윤고딕330" panose="02030504000101010101" pitchFamily="18" charset="-127"/>
                  <a:ea typeface="-윤고딕330" panose="02030504000101010101" pitchFamily="18" charset="-127"/>
                </a:rPr>
                <a:t>: 1</a:t>
              </a:r>
              <a:r>
                <a:rPr lang="ko-KR" altLang="en-US" sz="400" dirty="0">
                  <a:latin typeface="-윤고딕330" panose="02030504000101010101" pitchFamily="18" charset="-127"/>
                  <a:ea typeface="-윤고딕330" panose="02030504000101010101" pitchFamily="18" charset="-127"/>
                </a:rPr>
                <a:t>시간 </a:t>
              </a:r>
              <a:r>
                <a:rPr lang="en-US" altLang="ko-KR" sz="400" dirty="0">
                  <a:latin typeface="-윤고딕330" panose="02030504000101010101" pitchFamily="18" charset="-127"/>
                  <a:ea typeface="-윤고딕330" panose="02030504000101010101" pitchFamily="18" charset="-127"/>
                </a:rPr>
                <a:t>30</a:t>
              </a:r>
              <a:r>
                <a:rPr lang="ko-KR" altLang="en-US" sz="400" dirty="0">
                  <a:latin typeface="-윤고딕330" panose="02030504000101010101" pitchFamily="18" charset="-127"/>
                  <a:ea typeface="-윤고딕330" panose="02030504000101010101" pitchFamily="18" charset="-127"/>
                </a:rPr>
                <a:t>분</a:t>
              </a:r>
            </a:p>
          </p:txBody>
        </p:sp>
        <p:cxnSp>
          <p:nvCxnSpPr>
            <p:cNvPr id="90" name="연결선: 꺾임 89">
              <a:extLst>
                <a:ext uri="{FF2B5EF4-FFF2-40B4-BE49-F238E27FC236}">
                  <a16:creationId xmlns:a16="http://schemas.microsoft.com/office/drawing/2014/main" id="{21421570-C061-4872-93D3-D0AD45607EA2}"/>
                </a:ext>
              </a:extLst>
            </p:cNvPr>
            <p:cNvCxnSpPr>
              <a:cxnSpLocks/>
              <a:stCxn id="86" idx="2"/>
            </p:cNvCxnSpPr>
            <p:nvPr/>
          </p:nvCxnSpPr>
          <p:spPr>
            <a:xfrm rot="5400000">
              <a:off x="2794171" y="3344685"/>
              <a:ext cx="190025" cy="447300"/>
            </a:xfrm>
            <a:prstGeom prst="bentConnector2">
              <a:avLst/>
            </a:prstGeom>
            <a:ln w="317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연결선: 꺾임 90">
              <a:extLst>
                <a:ext uri="{FF2B5EF4-FFF2-40B4-BE49-F238E27FC236}">
                  <a16:creationId xmlns:a16="http://schemas.microsoft.com/office/drawing/2014/main" id="{3362E813-45FC-4195-8267-2B1F2072D715}"/>
                </a:ext>
              </a:extLst>
            </p:cNvPr>
            <p:cNvCxnSpPr>
              <a:cxnSpLocks/>
              <a:stCxn id="89" idx="0"/>
            </p:cNvCxnSpPr>
            <p:nvPr/>
          </p:nvCxnSpPr>
          <p:spPr>
            <a:xfrm rot="16200000" flipV="1">
              <a:off x="1624290" y="3761700"/>
              <a:ext cx="543244" cy="154069"/>
            </a:xfrm>
            <a:prstGeom prst="bentConnector3">
              <a:avLst>
                <a:gd name="adj1" fmla="val 50000"/>
              </a:avLst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연결선: 꺾임 91">
              <a:extLst>
                <a:ext uri="{FF2B5EF4-FFF2-40B4-BE49-F238E27FC236}">
                  <a16:creationId xmlns:a16="http://schemas.microsoft.com/office/drawing/2014/main" id="{E2785791-86BB-4EDC-AFDB-473BA4D84703}"/>
                </a:ext>
              </a:extLst>
            </p:cNvPr>
            <p:cNvCxnSpPr>
              <a:cxnSpLocks/>
              <a:stCxn id="87" idx="0"/>
            </p:cNvCxnSpPr>
            <p:nvPr/>
          </p:nvCxnSpPr>
          <p:spPr>
            <a:xfrm rot="5400000" flipH="1" flipV="1">
              <a:off x="3005727" y="4452753"/>
              <a:ext cx="211982" cy="36821"/>
            </a:xfrm>
            <a:prstGeom prst="bentConnector3">
              <a:avLst>
                <a:gd name="adj1" fmla="val 50000"/>
              </a:avLst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C0A70B0D-71F2-4A5F-AF78-EE367B256685}"/>
                </a:ext>
              </a:extLst>
            </p:cNvPr>
            <p:cNvSpPr txBox="1"/>
            <p:nvPr/>
          </p:nvSpPr>
          <p:spPr>
            <a:xfrm>
              <a:off x="1260220" y="2135863"/>
              <a:ext cx="2368807" cy="40018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900">
                  <a:solidFill>
                    <a:schemeClr val="tx2">
                      <a:lumMod val="50000"/>
                    </a:schemeClr>
                  </a:solidFill>
                  <a:latin typeface="-윤고딕340" panose="02030504000101010101" pitchFamily="18" charset="-127"/>
                  <a:ea typeface="-윤고딕340" panose="02030504000101010101" pitchFamily="18" charset="-127"/>
                </a:rPr>
                <a:t>은행 찾기</a:t>
              </a:r>
              <a:endParaRPr lang="ko-KR" altLang="en-US" sz="800">
                <a:solidFill>
                  <a:schemeClr val="tx2">
                    <a:lumMod val="50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827620FF-388C-4C8E-B975-2525C4138A8C}"/>
              </a:ext>
            </a:extLst>
          </p:cNvPr>
          <p:cNvGrpSpPr/>
          <p:nvPr/>
        </p:nvGrpSpPr>
        <p:grpSpPr>
          <a:xfrm>
            <a:off x="9166314" y="804318"/>
            <a:ext cx="1772051" cy="2508949"/>
            <a:chOff x="6917104" y="1280809"/>
            <a:chExt cx="3177360" cy="4349709"/>
          </a:xfrm>
        </p:grpSpPr>
        <p:pic>
          <p:nvPicPr>
            <p:cNvPr id="96" name="그림 95">
              <a:extLst>
                <a:ext uri="{FF2B5EF4-FFF2-40B4-BE49-F238E27FC236}">
                  <a16:creationId xmlns:a16="http://schemas.microsoft.com/office/drawing/2014/main" id="{DFCF76E4-5D74-4E5D-8624-CA40643984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17104" y="1280809"/>
              <a:ext cx="3177360" cy="4349709"/>
            </a:xfrm>
            <a:prstGeom prst="rect">
              <a:avLst/>
            </a:prstGeom>
            <a:ln w="12700">
              <a:solidFill>
                <a:schemeClr val="bg2">
                  <a:lumMod val="25000"/>
                </a:schemeClr>
              </a:solidFill>
            </a:ln>
          </p:spPr>
        </p:pic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16D90CBE-E331-4C82-98C0-646E8712F9B1}"/>
                </a:ext>
              </a:extLst>
            </p:cNvPr>
            <p:cNvSpPr/>
            <p:nvPr/>
          </p:nvSpPr>
          <p:spPr>
            <a:xfrm>
              <a:off x="7368542" y="1804139"/>
              <a:ext cx="2381982" cy="338059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FEDE9D4E-9275-4D84-AC51-68E6FE0B0963}"/>
                </a:ext>
              </a:extLst>
            </p:cNvPr>
            <p:cNvSpPr txBox="1"/>
            <p:nvPr/>
          </p:nvSpPr>
          <p:spPr>
            <a:xfrm>
              <a:off x="7386262" y="1819256"/>
              <a:ext cx="2368806" cy="40018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900">
                  <a:solidFill>
                    <a:schemeClr val="tx2">
                      <a:lumMod val="50000"/>
                    </a:schemeClr>
                  </a:solidFill>
                  <a:latin typeface="-윤고딕340" panose="02030504000101010101" pitchFamily="18" charset="-127"/>
                  <a:ea typeface="-윤고딕340" panose="02030504000101010101" pitchFamily="18" charset="-127"/>
                </a:rPr>
                <a:t>은행 예약</a:t>
              </a:r>
              <a:endParaRPr lang="ko-KR" altLang="en-US" sz="800">
                <a:solidFill>
                  <a:schemeClr val="tx2">
                    <a:lumMod val="50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grpSp>
          <p:nvGrpSpPr>
            <p:cNvPr id="99" name="그룹 98">
              <a:extLst>
                <a:ext uri="{FF2B5EF4-FFF2-40B4-BE49-F238E27FC236}">
                  <a16:creationId xmlns:a16="http://schemas.microsoft.com/office/drawing/2014/main" id="{B883C717-0F73-4951-8B90-2F41EED6C317}"/>
                </a:ext>
              </a:extLst>
            </p:cNvPr>
            <p:cNvGrpSpPr/>
            <p:nvPr/>
          </p:nvGrpSpPr>
          <p:grpSpPr>
            <a:xfrm>
              <a:off x="7716803" y="3316951"/>
              <a:ext cx="1707724" cy="1120531"/>
              <a:chOff x="4930135" y="3439936"/>
              <a:chExt cx="1707724" cy="1120531"/>
            </a:xfrm>
          </p:grpSpPr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629ED610-1CDF-4EBC-B056-015F6F82B25C}"/>
                  </a:ext>
                </a:extLst>
              </p:cNvPr>
              <p:cNvSpPr txBox="1"/>
              <p:nvPr/>
            </p:nvSpPr>
            <p:spPr>
              <a:xfrm>
                <a:off x="4930135" y="3439936"/>
                <a:ext cx="1707724" cy="1120531"/>
              </a:xfrm>
              <a:prstGeom prst="rect">
                <a:avLst/>
              </a:prstGeom>
              <a:noFill/>
              <a:ln w="254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400"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IBK </a:t>
                </a:r>
                <a:r>
                  <a:rPr lang="ko-KR" altLang="en-US" sz="400"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기업은행 한국산업기술대점</a:t>
                </a:r>
                <a:endParaRPr lang="en-US" altLang="ko-KR" sz="400">
                  <a:latin typeface="-윤고딕330" panose="02030504000101010101" pitchFamily="18" charset="-127"/>
                  <a:ea typeface="-윤고딕330" panose="02030504000101010101" pitchFamily="18" charset="-127"/>
                </a:endParaRPr>
              </a:p>
              <a:p>
                <a:r>
                  <a:rPr lang="ko-KR" altLang="en-US" sz="400"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주소 </a:t>
                </a:r>
                <a:r>
                  <a:rPr lang="en-US" altLang="ko-KR" sz="400"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: </a:t>
                </a:r>
                <a:r>
                  <a:rPr lang="ko-KR" altLang="en-US" sz="400"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경기 시흥시 산기대학로 </a:t>
                </a:r>
                <a:r>
                  <a:rPr lang="en-US" altLang="ko-KR" sz="400"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237 </a:t>
                </a:r>
                <a:br>
                  <a:rPr lang="en-US" altLang="ko-KR" sz="400">
                    <a:latin typeface="-윤고딕330" panose="02030504000101010101" pitchFamily="18" charset="-127"/>
                    <a:ea typeface="-윤고딕330" panose="02030504000101010101" pitchFamily="18" charset="-127"/>
                  </a:rPr>
                </a:br>
                <a:r>
                  <a:rPr lang="ko-KR" altLang="en-US" sz="400"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한국산업기술대학교</a:t>
                </a:r>
                <a:endParaRPr lang="en-US" altLang="ko-KR" sz="400">
                  <a:latin typeface="-윤고딕330" panose="02030504000101010101" pitchFamily="18" charset="-127"/>
                  <a:ea typeface="-윤고딕330" panose="02030504000101010101" pitchFamily="18" charset="-127"/>
                </a:endParaRPr>
              </a:p>
              <a:p>
                <a:r>
                  <a:rPr lang="ko-KR" altLang="en-US" sz="400"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지번 경기 시흥시 정왕동 </a:t>
                </a:r>
                <a:r>
                  <a:rPr lang="en-US" altLang="ko-KR" sz="400"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2121-1</a:t>
                </a:r>
              </a:p>
              <a:p>
                <a:r>
                  <a:rPr lang="ko-KR" altLang="en-US" sz="400"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전화 </a:t>
                </a:r>
                <a:r>
                  <a:rPr lang="en-US" altLang="ko-KR" sz="400"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: 031-8041-1800</a:t>
                </a:r>
              </a:p>
              <a:p>
                <a:r>
                  <a:rPr lang="ko-KR" altLang="en-US" sz="400"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영업 </a:t>
                </a:r>
                <a:r>
                  <a:rPr lang="en-US" altLang="ko-KR" sz="400"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: </a:t>
                </a:r>
                <a:r>
                  <a:rPr lang="ko-KR" altLang="en-US" sz="400"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평일 </a:t>
                </a:r>
                <a:r>
                  <a:rPr lang="en-US" altLang="ko-KR" sz="400"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09:00 ~ 16:00</a:t>
                </a:r>
                <a:br>
                  <a:rPr lang="en-US" altLang="ko-KR" sz="400">
                    <a:latin typeface="-윤고딕330" panose="02030504000101010101" pitchFamily="18" charset="-127"/>
                    <a:ea typeface="-윤고딕330" panose="02030504000101010101" pitchFamily="18" charset="-127"/>
                  </a:rPr>
                </a:br>
                <a:endParaRPr lang="en-US" altLang="ko-KR" sz="400">
                  <a:latin typeface="-윤고딕330" panose="02030504000101010101" pitchFamily="18" charset="-127"/>
                  <a:ea typeface="-윤고딕330" panose="02030504000101010101" pitchFamily="18" charset="-127"/>
                </a:endParaRPr>
              </a:p>
              <a:p>
                <a:r>
                  <a:rPr lang="ko-KR" altLang="en-US" sz="400"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대기인원 </a:t>
                </a:r>
                <a:r>
                  <a:rPr lang="en-US" altLang="ko-KR" sz="400" dirty="0"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: 12</a:t>
                </a:r>
                <a:r>
                  <a:rPr lang="ko-KR" altLang="en-US" sz="400" dirty="0"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명</a:t>
                </a:r>
                <a:endParaRPr lang="en-US" altLang="ko-KR" sz="400" dirty="0">
                  <a:latin typeface="-윤고딕330" panose="02030504000101010101" pitchFamily="18" charset="-127"/>
                  <a:ea typeface="-윤고딕330" panose="02030504000101010101" pitchFamily="18" charset="-127"/>
                </a:endParaRPr>
              </a:p>
              <a:p>
                <a:r>
                  <a:rPr lang="ko-KR" altLang="en-US" sz="400"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예상시간 </a:t>
                </a:r>
                <a:r>
                  <a:rPr lang="en-US" altLang="ko-KR" sz="400" dirty="0"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: 30</a:t>
                </a:r>
                <a:r>
                  <a:rPr lang="ko-KR" altLang="en-US" sz="400" dirty="0"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분</a:t>
                </a:r>
              </a:p>
            </p:txBody>
          </p:sp>
          <p:sp>
            <p:nvSpPr>
              <p:cNvPr id="101" name="직사각형 100">
                <a:extLst>
                  <a:ext uri="{FF2B5EF4-FFF2-40B4-BE49-F238E27FC236}">
                    <a16:creationId xmlns:a16="http://schemas.microsoft.com/office/drawing/2014/main" id="{C7465EED-F5FD-4589-945D-7BF3D756F550}"/>
                  </a:ext>
                </a:extLst>
              </p:cNvPr>
              <p:cNvSpPr/>
              <p:nvPr/>
            </p:nvSpPr>
            <p:spPr>
              <a:xfrm>
                <a:off x="5053292" y="3823105"/>
                <a:ext cx="210132" cy="111245"/>
              </a:xfrm>
              <a:prstGeom prst="rect">
                <a:avLst/>
              </a:prstGeom>
              <a:noFill/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</p:grpSp>
        <p:pic>
          <p:nvPicPr>
            <p:cNvPr id="102" name="그림 101">
              <a:extLst>
                <a:ext uri="{FF2B5EF4-FFF2-40B4-BE49-F238E27FC236}">
                  <a16:creationId xmlns:a16="http://schemas.microsoft.com/office/drawing/2014/main" id="{F129EDD7-3CD2-46C6-B18E-4BB652D43B6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662090" y="2565174"/>
              <a:ext cx="1858433" cy="488232"/>
            </a:xfrm>
            <a:prstGeom prst="rect">
              <a:avLst/>
            </a:prstGeom>
          </p:spPr>
        </p:pic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9E8B2914-3C96-4B43-8395-DD7A5E6E2C6C}"/>
                </a:ext>
              </a:extLst>
            </p:cNvPr>
            <p:cNvSpPr txBox="1"/>
            <p:nvPr/>
          </p:nvSpPr>
          <p:spPr>
            <a:xfrm>
              <a:off x="7662089" y="4690079"/>
              <a:ext cx="705791" cy="320151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600" b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전화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71436B6A-EC86-48DD-A47D-14EFCEA045F9}"/>
                </a:ext>
              </a:extLst>
            </p:cNvPr>
            <p:cNvSpPr txBox="1"/>
            <p:nvPr/>
          </p:nvSpPr>
          <p:spPr>
            <a:xfrm>
              <a:off x="8426848" y="4682912"/>
              <a:ext cx="991387" cy="32015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600" b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예약하기</a:t>
              </a:r>
            </a:p>
          </p:txBody>
        </p:sp>
      </p:grpSp>
      <p:sp>
        <p:nvSpPr>
          <p:cNvPr id="106" name="TextBox 105">
            <a:extLst>
              <a:ext uri="{FF2B5EF4-FFF2-40B4-BE49-F238E27FC236}">
                <a16:creationId xmlns:a16="http://schemas.microsoft.com/office/drawing/2014/main" id="{66070E0A-D478-4B0F-B91E-92538D6CB416}"/>
              </a:ext>
            </a:extLst>
          </p:cNvPr>
          <p:cNvSpPr txBox="1"/>
          <p:nvPr/>
        </p:nvSpPr>
        <p:spPr>
          <a:xfrm>
            <a:off x="6105653" y="3388852"/>
            <a:ext cx="28220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-윤고딕320" panose="02030504000101010101" pitchFamily="18" charset="-127"/>
                <a:ea typeface="-윤고딕320" panose="02030504000101010101" pitchFamily="18" charset="-127"/>
              </a:rPr>
              <a:t>주변 은행 </a:t>
            </a:r>
            <a:br>
              <a:rPr lang="en-US" altLang="ko-KR">
                <a:latin typeface="-윤고딕320" panose="02030504000101010101" pitchFamily="18" charset="-127"/>
                <a:ea typeface="-윤고딕320" panose="02030504000101010101" pitchFamily="18" charset="-127"/>
              </a:rPr>
            </a:br>
            <a:r>
              <a:rPr lang="ko-KR" altLang="en-US">
                <a:latin typeface="-윤고딕320" panose="02030504000101010101" pitchFamily="18" charset="-127"/>
                <a:ea typeface="-윤고딕320" panose="02030504000101010101" pitchFamily="18" charset="-127"/>
              </a:rPr>
              <a:t>대기 인원 </a:t>
            </a:r>
            <a:r>
              <a:rPr lang="en-US" altLang="ko-KR">
                <a:latin typeface="-윤고딕320" panose="02030504000101010101" pitchFamily="18" charset="-127"/>
                <a:ea typeface="-윤고딕320" panose="02030504000101010101" pitchFamily="18" charset="-127"/>
              </a:rPr>
              <a:t>&amp;</a:t>
            </a:r>
            <a:r>
              <a:rPr lang="ko-KR" altLang="en-US">
                <a:latin typeface="-윤고딕320" panose="02030504000101010101" pitchFamily="18" charset="-127"/>
                <a:ea typeface="-윤고딕320" panose="02030504000101010101" pitchFamily="18" charset="-127"/>
              </a:rPr>
              <a:t>예상시간 표시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D3DA87ED-6409-4C40-AE7E-D9CB28082561}"/>
              </a:ext>
            </a:extLst>
          </p:cNvPr>
          <p:cNvSpPr txBox="1"/>
          <p:nvPr/>
        </p:nvSpPr>
        <p:spPr>
          <a:xfrm>
            <a:off x="9172292" y="3394475"/>
            <a:ext cx="28220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-윤고딕320" panose="02030504000101010101" pitchFamily="18" charset="-127"/>
                <a:ea typeface="-윤고딕320" panose="02030504000101010101" pitchFamily="18" charset="-127"/>
              </a:rPr>
              <a:t>선택 은행 </a:t>
            </a:r>
            <a:br>
              <a:rPr lang="en-US" altLang="ko-KR">
                <a:latin typeface="-윤고딕320" panose="02030504000101010101" pitchFamily="18" charset="-127"/>
                <a:ea typeface="-윤고딕320" panose="02030504000101010101" pitchFamily="18" charset="-127"/>
              </a:rPr>
            </a:br>
            <a:r>
              <a:rPr lang="ko-KR" altLang="en-US">
                <a:latin typeface="-윤고딕320" panose="02030504000101010101" pitchFamily="18" charset="-127"/>
                <a:ea typeface="-윤고딕320" panose="02030504000101010101" pitchFamily="18" charset="-127"/>
              </a:rPr>
              <a:t>정보 </a:t>
            </a:r>
            <a:r>
              <a:rPr lang="en-US" altLang="ko-KR">
                <a:latin typeface="-윤고딕320" panose="02030504000101010101" pitchFamily="18" charset="-127"/>
                <a:ea typeface="-윤고딕320" panose="02030504000101010101" pitchFamily="18" charset="-127"/>
              </a:rPr>
              <a:t>&amp; </a:t>
            </a:r>
            <a:r>
              <a:rPr lang="ko-KR" altLang="en-US">
                <a:latin typeface="-윤고딕320" panose="02030504000101010101" pitchFamily="18" charset="-127"/>
                <a:ea typeface="-윤고딕320" panose="02030504000101010101" pitchFamily="18" charset="-127"/>
              </a:rPr>
              <a:t>예약하기 표시</a:t>
            </a:r>
          </a:p>
        </p:txBody>
      </p:sp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E747872A-1C7E-4EBC-A4B7-8A88DF232043}"/>
              </a:ext>
            </a:extLst>
          </p:cNvPr>
          <p:cNvCxnSpPr>
            <a:cxnSpLocks/>
          </p:cNvCxnSpPr>
          <p:nvPr/>
        </p:nvCxnSpPr>
        <p:spPr>
          <a:xfrm>
            <a:off x="5512328" y="2215242"/>
            <a:ext cx="583672" cy="0"/>
          </a:xfrm>
          <a:prstGeom prst="straightConnector1">
            <a:avLst/>
          </a:prstGeom>
          <a:ln w="571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E73C0242-35F3-40C1-B862-8A1CAF330936}"/>
              </a:ext>
            </a:extLst>
          </p:cNvPr>
          <p:cNvCxnSpPr>
            <a:cxnSpLocks/>
          </p:cNvCxnSpPr>
          <p:nvPr/>
        </p:nvCxnSpPr>
        <p:spPr>
          <a:xfrm>
            <a:off x="8324023" y="2198242"/>
            <a:ext cx="583672" cy="0"/>
          </a:xfrm>
          <a:prstGeom prst="straightConnector1">
            <a:avLst/>
          </a:prstGeom>
          <a:ln w="571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5CC9FC7-A218-4389-9545-81AB792C22B2}"/>
              </a:ext>
            </a:extLst>
          </p:cNvPr>
          <p:cNvSpPr txBox="1"/>
          <p:nvPr/>
        </p:nvSpPr>
        <p:spPr>
          <a:xfrm>
            <a:off x="6134179" y="4919695"/>
            <a:ext cx="277351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>
                <a:latin typeface="-윤고딕320" panose="02030504000101010101" pitchFamily="18" charset="-127"/>
                <a:ea typeface="-윤고딕320" panose="02030504000101010101" pitchFamily="18" charset="-127"/>
              </a:rPr>
              <a:t>Server    </a:t>
            </a:r>
          </a:p>
          <a:p>
            <a:endParaRPr lang="en-US" altLang="ko-KR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>
                <a:latin typeface="-윤고딕320" panose="02030504000101010101" pitchFamily="18" charset="-127"/>
                <a:ea typeface="-윤고딕320" panose="02030504000101010101" pitchFamily="18" charset="-127"/>
              </a:rPr>
              <a:t>해당 은행 대기번호 발급 </a:t>
            </a:r>
            <a:r>
              <a:rPr lang="en-US" altLang="ko-KR">
                <a:latin typeface="-윤고딕320" panose="02030504000101010101" pitchFamily="18" charset="-127"/>
                <a:ea typeface="-윤고딕320" panose="02030504000101010101" pitchFamily="18" charset="-127"/>
              </a:rPr>
              <a:t>&amp;</a:t>
            </a:r>
          </a:p>
          <a:p>
            <a:r>
              <a:rPr lang="ko-KR" altLang="en-US">
                <a:latin typeface="-윤고딕320" panose="02030504000101010101" pitchFamily="18" charset="-127"/>
                <a:ea typeface="-윤고딕320" panose="02030504000101010101" pitchFamily="18" charset="-127"/>
              </a:rPr>
              <a:t>대기번호 전송</a:t>
            </a:r>
            <a:endParaRPr lang="en-US" altLang="ko-KR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AF274AF6-9908-4E52-B957-E94C4E74E9C7}"/>
              </a:ext>
            </a:extLst>
          </p:cNvPr>
          <p:cNvCxnSpPr>
            <a:cxnSpLocks/>
          </p:cNvCxnSpPr>
          <p:nvPr/>
        </p:nvCxnSpPr>
        <p:spPr>
          <a:xfrm flipH="1">
            <a:off x="8599215" y="4294981"/>
            <a:ext cx="520868" cy="410830"/>
          </a:xfrm>
          <a:prstGeom prst="straightConnector1">
            <a:avLst/>
          </a:prstGeom>
          <a:ln w="571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C3CBC8E6-5D8A-4758-B301-4970D74181A0}"/>
              </a:ext>
            </a:extLst>
          </p:cNvPr>
          <p:cNvGrpSpPr/>
          <p:nvPr/>
        </p:nvGrpSpPr>
        <p:grpSpPr>
          <a:xfrm>
            <a:off x="3069493" y="3887996"/>
            <a:ext cx="1837971" cy="2508949"/>
            <a:chOff x="9277460" y="1005273"/>
            <a:chExt cx="1769371" cy="2508949"/>
          </a:xfrm>
        </p:grpSpPr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EA2DD5D1-C6ED-4E8C-BB45-58BB2430D2CE}"/>
                </a:ext>
              </a:extLst>
            </p:cNvPr>
            <p:cNvGrpSpPr/>
            <p:nvPr/>
          </p:nvGrpSpPr>
          <p:grpSpPr>
            <a:xfrm>
              <a:off x="9277460" y="1005273"/>
              <a:ext cx="1769371" cy="2508949"/>
              <a:chOff x="4875748" y="1389208"/>
              <a:chExt cx="3700776" cy="5066249"/>
            </a:xfrm>
          </p:grpSpPr>
          <p:pic>
            <p:nvPicPr>
              <p:cNvPr id="73" name="그림 72">
                <a:extLst>
                  <a:ext uri="{FF2B5EF4-FFF2-40B4-BE49-F238E27FC236}">
                    <a16:creationId xmlns:a16="http://schemas.microsoft.com/office/drawing/2014/main" id="{7BB1C1D1-798A-478F-B5F5-629AA25F37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75748" y="1389208"/>
                <a:ext cx="3700776" cy="5066249"/>
              </a:xfrm>
              <a:prstGeom prst="rect">
                <a:avLst/>
              </a:prstGeom>
              <a:ln w="12700">
                <a:solidFill>
                  <a:schemeClr val="tx1"/>
                </a:solidFill>
              </a:ln>
            </p:spPr>
          </p:pic>
          <p:sp>
            <p:nvSpPr>
              <p:cNvPr id="74" name="직사각형 73">
                <a:extLst>
                  <a:ext uri="{FF2B5EF4-FFF2-40B4-BE49-F238E27FC236}">
                    <a16:creationId xmlns:a16="http://schemas.microsoft.com/office/drawing/2014/main" id="{010E68E1-0C8C-4F0D-AC86-109EC69BD163}"/>
                  </a:ext>
                </a:extLst>
              </p:cNvPr>
              <p:cNvSpPr/>
              <p:nvPr/>
            </p:nvSpPr>
            <p:spPr>
              <a:xfrm>
                <a:off x="5408818" y="2001704"/>
                <a:ext cx="2762250" cy="393748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/>
              </a:p>
            </p:txBody>
          </p:sp>
        </p:grp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66A379A8-7DCD-4F34-B1F8-C247376DF574}"/>
                </a:ext>
              </a:extLst>
            </p:cNvPr>
            <p:cNvSpPr/>
            <p:nvPr/>
          </p:nvSpPr>
          <p:spPr>
            <a:xfrm>
              <a:off x="9525913" y="1304553"/>
              <a:ext cx="1320654" cy="195399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54A3A4DC-07D1-4DD2-8592-D76DC4FE0165}"/>
                </a:ext>
              </a:extLst>
            </p:cNvPr>
            <p:cNvSpPr txBox="1"/>
            <p:nvPr/>
          </p:nvSpPr>
          <p:spPr>
            <a:xfrm>
              <a:off x="9525913" y="1311154"/>
              <a:ext cx="1324961" cy="20005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700">
                  <a:solidFill>
                    <a:schemeClr val="tx2">
                      <a:lumMod val="50000"/>
                    </a:schemeClr>
                  </a:solidFill>
                  <a:latin typeface="-윤고딕340" panose="02030504000101010101" pitchFamily="18" charset="-127"/>
                  <a:ea typeface="-윤고딕340" panose="02030504000101010101" pitchFamily="18" charset="-127"/>
                </a:rPr>
                <a:t>예약 내역</a:t>
              </a:r>
              <a:endParaRPr lang="ko-KR" altLang="en-US" sz="600">
                <a:solidFill>
                  <a:schemeClr val="tx2">
                    <a:lumMod val="50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id="{E4243845-3C23-4BEA-9422-83ECE4DAB361}"/>
                </a:ext>
              </a:extLst>
            </p:cNvPr>
            <p:cNvGrpSpPr/>
            <p:nvPr/>
          </p:nvGrpSpPr>
          <p:grpSpPr>
            <a:xfrm>
              <a:off x="9708570" y="2058462"/>
              <a:ext cx="1063872" cy="938720"/>
              <a:chOff x="4048969" y="1979156"/>
              <a:chExt cx="2725959" cy="3594883"/>
            </a:xfrm>
          </p:grpSpPr>
          <p:sp>
            <p:nvSpPr>
              <p:cNvPr id="63" name="모서리가 둥근 직사각형 28">
                <a:extLst>
                  <a:ext uri="{FF2B5EF4-FFF2-40B4-BE49-F238E27FC236}">
                    <a16:creationId xmlns:a16="http://schemas.microsoft.com/office/drawing/2014/main" id="{BDACDFD0-94DE-48E2-93FA-E57F0B384B9D}"/>
                  </a:ext>
                </a:extLst>
              </p:cNvPr>
              <p:cNvSpPr/>
              <p:nvPr/>
            </p:nvSpPr>
            <p:spPr>
              <a:xfrm>
                <a:off x="4048969" y="2923813"/>
                <a:ext cx="2467748" cy="2395856"/>
              </a:xfrm>
              <a:prstGeom prst="roundRect">
                <a:avLst>
                  <a:gd name="adj" fmla="val 2375"/>
                </a:avLst>
              </a:prstGeom>
              <a:solidFill>
                <a:schemeClr val="bg1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500"/>
              </a:p>
            </p:txBody>
          </p:sp>
          <p:sp>
            <p:nvSpPr>
              <p:cNvPr id="64" name="모서리가 둥근 직사각형 29">
                <a:extLst>
                  <a:ext uri="{FF2B5EF4-FFF2-40B4-BE49-F238E27FC236}">
                    <a16:creationId xmlns:a16="http://schemas.microsoft.com/office/drawing/2014/main" id="{B54D80E0-C3DA-4993-A418-D3FEF89BA763}"/>
                  </a:ext>
                </a:extLst>
              </p:cNvPr>
              <p:cNvSpPr/>
              <p:nvPr/>
            </p:nvSpPr>
            <p:spPr>
              <a:xfrm>
                <a:off x="4048969" y="1992870"/>
                <a:ext cx="2467748" cy="922638"/>
              </a:xfrm>
              <a:prstGeom prst="roundRect">
                <a:avLst>
                  <a:gd name="adj" fmla="val 7738"/>
                </a:avLst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500"/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5971F49D-8160-42F9-8626-383EFC38B1F6}"/>
                  </a:ext>
                </a:extLst>
              </p:cNvPr>
              <p:cNvSpPr txBox="1"/>
              <p:nvPr/>
            </p:nvSpPr>
            <p:spPr>
              <a:xfrm>
                <a:off x="5387796" y="1979156"/>
                <a:ext cx="1257075" cy="10607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>
                    <a:solidFill>
                      <a:schemeClr val="bg1"/>
                    </a:solidFill>
                  </a:rPr>
                  <a:t>112</a:t>
                </a:r>
                <a:endParaRPr lang="ko-KR" altLang="en-US" sz="12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0E88F8A-6B62-4574-885E-6302743A3269}"/>
                  </a:ext>
                </a:extLst>
              </p:cNvPr>
              <p:cNvSpPr txBox="1"/>
              <p:nvPr/>
            </p:nvSpPr>
            <p:spPr>
              <a:xfrm>
                <a:off x="4130450" y="3242351"/>
                <a:ext cx="1453201" cy="6482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500" b="1" dirty="0">
                    <a:solidFill>
                      <a:schemeClr val="accent1">
                        <a:lumMod val="50000"/>
                      </a:schemeClr>
                    </a:solidFill>
                  </a:rPr>
                  <a:t>현재접수</a:t>
                </a: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964EACEF-2C12-436B-B3CA-F36F6BA8EA93}"/>
                  </a:ext>
                </a:extLst>
              </p:cNvPr>
              <p:cNvSpPr txBox="1"/>
              <p:nvPr/>
            </p:nvSpPr>
            <p:spPr>
              <a:xfrm>
                <a:off x="4142967" y="3809633"/>
                <a:ext cx="1217000" cy="9429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500" b="1" dirty="0">
                    <a:solidFill>
                      <a:schemeClr val="accent1">
                        <a:lumMod val="50000"/>
                      </a:schemeClr>
                    </a:solidFill>
                  </a:rPr>
                  <a:t>현재 대기 인원</a:t>
                </a:r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7B61DA61-9808-45C0-8615-ADA0F068CA15}"/>
                  </a:ext>
                </a:extLst>
              </p:cNvPr>
              <p:cNvSpPr txBox="1"/>
              <p:nvPr/>
            </p:nvSpPr>
            <p:spPr>
              <a:xfrm>
                <a:off x="4130450" y="4515156"/>
                <a:ext cx="1217000" cy="9429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500" b="1" dirty="0">
                    <a:solidFill>
                      <a:schemeClr val="accent1">
                        <a:lumMod val="50000"/>
                      </a:schemeClr>
                    </a:solidFill>
                  </a:rPr>
                  <a:t>예상 대기 시간</a:t>
                </a:r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DFDCBFCE-8DA4-4829-AF73-282BD1E10B1A}"/>
                  </a:ext>
                </a:extLst>
              </p:cNvPr>
              <p:cNvSpPr txBox="1"/>
              <p:nvPr/>
            </p:nvSpPr>
            <p:spPr>
              <a:xfrm>
                <a:off x="5776956" y="3951670"/>
                <a:ext cx="918216" cy="8839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b="1"/>
                  <a:t>1</a:t>
                </a:r>
                <a:r>
                  <a:rPr lang="en-US" altLang="ko-KR" sz="900" b="1" dirty="0"/>
                  <a:t>1</a:t>
                </a:r>
                <a:endParaRPr lang="ko-KR" altLang="en-US" sz="900" b="1" dirty="0"/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05DC6C02-6242-4AF5-8D90-848986892094}"/>
                  </a:ext>
                </a:extLst>
              </p:cNvPr>
              <p:cNvSpPr txBox="1"/>
              <p:nvPr/>
            </p:nvSpPr>
            <p:spPr>
              <a:xfrm>
                <a:off x="5051387" y="4690055"/>
                <a:ext cx="1723541" cy="8839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b="1"/>
                  <a:t>00:32:05</a:t>
                </a:r>
                <a:endParaRPr lang="ko-KR" altLang="en-US" sz="900" b="1" dirty="0"/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7CBEE78-47DD-497A-BCCA-A09FDE65C08D}"/>
                  </a:ext>
                </a:extLst>
              </p:cNvPr>
              <p:cNvSpPr txBox="1"/>
              <p:nvPr/>
            </p:nvSpPr>
            <p:spPr>
              <a:xfrm>
                <a:off x="4130450" y="2406397"/>
                <a:ext cx="1211419" cy="6482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500" b="1" dirty="0">
                    <a:solidFill>
                      <a:schemeClr val="bg1"/>
                    </a:solidFill>
                  </a:rPr>
                  <a:t>접수번호</a:t>
                </a:r>
              </a:p>
            </p:txBody>
          </p: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DBABC536-6016-4D77-BF3F-DE5A71B3EFDF}"/>
                  </a:ext>
                </a:extLst>
              </p:cNvPr>
              <p:cNvSpPr txBox="1"/>
              <p:nvPr/>
            </p:nvSpPr>
            <p:spPr>
              <a:xfrm>
                <a:off x="5600080" y="3126955"/>
                <a:ext cx="1174848" cy="8839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b="1"/>
                  <a:t>101</a:t>
                </a:r>
                <a:endParaRPr lang="ko-KR" altLang="en-US" sz="900" b="1" dirty="0"/>
              </a:p>
            </p:txBody>
          </p:sp>
        </p:grpSp>
        <p:sp>
          <p:nvSpPr>
            <p:cNvPr id="59" name="모서리가 둥근 직사각형 38">
              <a:extLst>
                <a:ext uri="{FF2B5EF4-FFF2-40B4-BE49-F238E27FC236}">
                  <a16:creationId xmlns:a16="http://schemas.microsoft.com/office/drawing/2014/main" id="{BC8E80BE-7B6D-40CD-8033-F1BABCBC69AF}"/>
                </a:ext>
              </a:extLst>
            </p:cNvPr>
            <p:cNvSpPr/>
            <p:nvPr/>
          </p:nvSpPr>
          <p:spPr>
            <a:xfrm>
              <a:off x="9703564" y="3021507"/>
              <a:ext cx="385916" cy="146296"/>
            </a:xfrm>
            <a:prstGeom prst="roundRect">
              <a:avLst>
                <a:gd name="adj" fmla="val 7738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/>
                <a:t>예약 취소</a:t>
              </a:r>
              <a:endParaRPr lang="ko-KR" altLang="en-US" sz="500" dirty="0"/>
            </a:p>
          </p:txBody>
        </p:sp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5CBEB848-16DF-4FA1-9E7A-7E5F77D54C1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764558" y="1579337"/>
              <a:ext cx="795175" cy="216382"/>
            </a:xfrm>
            <a:prstGeom prst="rect">
              <a:avLst/>
            </a:prstGeom>
          </p:spPr>
        </p:pic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AA2AD844-370A-4242-9DD7-2B725B4D0653}"/>
                </a:ext>
              </a:extLst>
            </p:cNvPr>
            <p:cNvSpPr txBox="1"/>
            <p:nvPr/>
          </p:nvSpPr>
          <p:spPr>
            <a:xfrm>
              <a:off x="9747574" y="1795608"/>
              <a:ext cx="1240767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600">
                  <a:latin typeface="-윤고딕320" panose="02030504000101010101" pitchFamily="18" charset="-127"/>
                  <a:ea typeface="-윤고딕320" panose="02030504000101010101" pitchFamily="18" charset="-127"/>
                </a:rPr>
                <a:t>한국산업기술대학교지점</a:t>
              </a:r>
            </a:p>
          </p:txBody>
        </p:sp>
        <p:sp>
          <p:nvSpPr>
            <p:cNvPr id="62" name="모서리가 둥근 직사각형 38">
              <a:extLst>
                <a:ext uri="{FF2B5EF4-FFF2-40B4-BE49-F238E27FC236}">
                  <a16:creationId xmlns:a16="http://schemas.microsoft.com/office/drawing/2014/main" id="{BAF43D70-CCF4-4740-A84F-9C8F70D5B519}"/>
                </a:ext>
              </a:extLst>
            </p:cNvPr>
            <p:cNvSpPr/>
            <p:nvPr/>
          </p:nvSpPr>
          <p:spPr>
            <a:xfrm>
              <a:off x="10285027" y="3021507"/>
              <a:ext cx="385916" cy="146296"/>
            </a:xfrm>
            <a:prstGeom prst="roundRect">
              <a:avLst>
                <a:gd name="adj" fmla="val 7738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/>
                <a:t>예약 연장</a:t>
              </a:r>
              <a:endParaRPr lang="ko-KR" altLang="en-US" sz="500" dirty="0"/>
            </a:p>
          </p:txBody>
        </p:sp>
      </p:grpSp>
      <p:sp>
        <p:nvSpPr>
          <p:cNvPr id="75" name="TextBox 74">
            <a:extLst>
              <a:ext uri="{FF2B5EF4-FFF2-40B4-BE49-F238E27FC236}">
                <a16:creationId xmlns:a16="http://schemas.microsoft.com/office/drawing/2014/main" id="{BBE016B7-4FEF-47BB-A38B-F7049D621937}"/>
              </a:ext>
            </a:extLst>
          </p:cNvPr>
          <p:cNvSpPr txBox="1"/>
          <p:nvPr/>
        </p:nvSpPr>
        <p:spPr>
          <a:xfrm>
            <a:off x="2489178" y="6470406"/>
            <a:ext cx="2711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-윤고딕320" panose="02030504000101010101" pitchFamily="18" charset="-127"/>
                <a:ea typeface="-윤고딕320" panose="02030504000101010101" pitchFamily="18" charset="-127"/>
              </a:rPr>
              <a:t>      대기 번호 발급 완료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C2020727-2F04-44EA-918E-0E480D2D1355}"/>
              </a:ext>
            </a:extLst>
          </p:cNvPr>
          <p:cNvSpPr txBox="1"/>
          <p:nvPr/>
        </p:nvSpPr>
        <p:spPr>
          <a:xfrm>
            <a:off x="2884122" y="2041854"/>
            <a:ext cx="248978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>
                <a:latin typeface="-윤고딕320" panose="02030504000101010101" pitchFamily="18" charset="-127"/>
                <a:ea typeface="-윤고딕320" panose="02030504000101010101" pitchFamily="18" charset="-127"/>
              </a:rPr>
              <a:t>Server    </a:t>
            </a:r>
          </a:p>
          <a:p>
            <a:endParaRPr lang="en-US" altLang="ko-KR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>
                <a:latin typeface="-윤고딕320" panose="02030504000101010101" pitchFamily="18" charset="-127"/>
                <a:ea typeface="-윤고딕320" panose="02030504000101010101" pitchFamily="18" charset="-127"/>
              </a:rPr>
              <a:t>지역 내 은행 대기 정보 </a:t>
            </a:r>
            <a:br>
              <a:rPr lang="en-US" altLang="ko-KR">
                <a:latin typeface="-윤고딕320" panose="02030504000101010101" pitchFamily="18" charset="-127"/>
                <a:ea typeface="-윤고딕320" panose="02030504000101010101" pitchFamily="18" charset="-127"/>
              </a:rPr>
            </a:br>
            <a:r>
              <a:rPr lang="en-US" altLang="ko-KR">
                <a:latin typeface="-윤고딕320" panose="02030504000101010101" pitchFamily="18" charset="-127"/>
                <a:ea typeface="-윤고딕320" panose="02030504000101010101" pitchFamily="18" charset="-127"/>
              </a:rPr>
              <a:t>App</a:t>
            </a:r>
            <a:r>
              <a:rPr lang="ko-KR" altLang="en-US">
                <a:latin typeface="-윤고딕320" panose="02030504000101010101" pitchFamily="18" charset="-127"/>
                <a:ea typeface="-윤고딕320" panose="02030504000101010101" pitchFamily="18" charset="-127"/>
              </a:rPr>
              <a:t>에게 제공</a:t>
            </a:r>
            <a:endParaRPr lang="en-US" altLang="ko-KR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628C665C-B7C1-4F28-81FA-58E1CABD50EF}"/>
              </a:ext>
            </a:extLst>
          </p:cNvPr>
          <p:cNvCxnSpPr>
            <a:cxnSpLocks/>
          </p:cNvCxnSpPr>
          <p:nvPr/>
        </p:nvCxnSpPr>
        <p:spPr>
          <a:xfrm flipH="1">
            <a:off x="5373906" y="5050264"/>
            <a:ext cx="581366" cy="0"/>
          </a:xfrm>
          <a:prstGeom prst="straightConnector1">
            <a:avLst/>
          </a:prstGeom>
          <a:ln w="571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31F8FA60-A013-41BD-98B0-82FB71D3264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12995" y="1525701"/>
            <a:ext cx="990625" cy="990625"/>
          </a:xfrm>
          <a:prstGeom prst="rect">
            <a:avLst/>
          </a:prstGeom>
        </p:spPr>
      </p:pic>
      <p:pic>
        <p:nvPicPr>
          <p:cNvPr id="80" name="그림 79">
            <a:extLst>
              <a:ext uri="{FF2B5EF4-FFF2-40B4-BE49-F238E27FC236}">
                <a16:creationId xmlns:a16="http://schemas.microsoft.com/office/drawing/2014/main" id="{9187BDD2-DC02-4AC3-9E1A-7349A647CDD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44304" y="4402937"/>
            <a:ext cx="990625" cy="99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9774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C80CCB9-1758-4328-B460-E82882B6F49F}"/>
              </a:ext>
            </a:extLst>
          </p:cNvPr>
          <p:cNvCxnSpPr/>
          <p:nvPr/>
        </p:nvCxnSpPr>
        <p:spPr>
          <a:xfrm>
            <a:off x="508000" y="571500"/>
            <a:ext cx="24003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DE9D3FAC-21C1-42F4-8C5A-7B6DD6578892}"/>
              </a:ext>
            </a:extLst>
          </p:cNvPr>
          <p:cNvCxnSpPr>
            <a:cxnSpLocks/>
          </p:cNvCxnSpPr>
          <p:nvPr/>
        </p:nvCxnSpPr>
        <p:spPr>
          <a:xfrm>
            <a:off x="3251200" y="571500"/>
            <a:ext cx="82423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B39D909-1D0E-484D-9853-79AA4A432F4E}"/>
              </a:ext>
            </a:extLst>
          </p:cNvPr>
          <p:cNvSpPr txBox="1"/>
          <p:nvPr/>
        </p:nvSpPr>
        <p:spPr>
          <a:xfrm>
            <a:off x="457204" y="147935"/>
            <a:ext cx="67978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>
                <a:latin typeface="-윤고딕330" panose="02030504000101010101" pitchFamily="18" charset="-127"/>
                <a:ea typeface="-윤고딕330" panose="02030504000101010101" pitchFamily="18" charset="-127"/>
              </a:rPr>
              <a:t>03 </a:t>
            </a:r>
            <a:r>
              <a:rPr lang="ko-KR" altLang="en-US" sz="2000" b="1">
                <a:latin typeface="-윤고딕330" panose="02030504000101010101" pitchFamily="18" charset="-127"/>
                <a:ea typeface="-윤고딕330" panose="02030504000101010101" pitchFamily="18" charset="-127"/>
              </a:rPr>
              <a:t>시스템 수행 시나리오 </a:t>
            </a:r>
            <a:r>
              <a:rPr lang="en-US" altLang="ko-KR" sz="2000" b="1">
                <a:latin typeface="-윤고딕330" panose="02030504000101010101" pitchFamily="18" charset="-127"/>
                <a:ea typeface="-윤고딕330" panose="02030504000101010101" pitchFamily="18" charset="-127"/>
              </a:rPr>
              <a:t>– </a:t>
            </a:r>
            <a:r>
              <a:rPr lang="ko-KR" altLang="en-US" sz="2000" b="1">
                <a:latin typeface="-윤고딕330" panose="02030504000101010101" pitchFamily="18" charset="-127"/>
                <a:ea typeface="-윤고딕330" panose="02030504000101010101" pitchFamily="18" charset="-127"/>
              </a:rPr>
              <a:t>거리 </a:t>
            </a:r>
            <a:r>
              <a:rPr lang="en-US" altLang="ko-KR" sz="2000" b="1">
                <a:latin typeface="-윤고딕330" panose="02030504000101010101" pitchFamily="18" charset="-127"/>
                <a:ea typeface="-윤고딕330" panose="02030504000101010101" pitchFamily="18" charset="-127"/>
              </a:rPr>
              <a:t>&amp; </a:t>
            </a:r>
            <a:r>
              <a:rPr lang="ko-KR" altLang="en-US" sz="2000" b="1">
                <a:latin typeface="-윤고딕330" panose="02030504000101010101" pitchFamily="18" charset="-127"/>
                <a:ea typeface="-윤고딕330" panose="02030504000101010101" pitchFamily="18" charset="-127"/>
              </a:rPr>
              <a:t>시간 대비 은행 추천 기능</a:t>
            </a:r>
            <a:endParaRPr lang="ko-KR" altLang="en-US" sz="2000"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endParaRPr lang="en-US" altLang="ko-KR" sz="2000" b="1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2CD34349-55CC-4F06-B09E-7AE0AD025A08}"/>
              </a:ext>
            </a:extLst>
          </p:cNvPr>
          <p:cNvGrpSpPr/>
          <p:nvPr/>
        </p:nvGrpSpPr>
        <p:grpSpPr>
          <a:xfrm>
            <a:off x="269075" y="1279386"/>
            <a:ext cx="1774031" cy="2508950"/>
            <a:chOff x="2208476" y="1681590"/>
            <a:chExt cx="3177360" cy="4349709"/>
          </a:xfrm>
        </p:grpSpPr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9B6FBDBD-BA32-4595-9790-46FAC690B2A0}"/>
                </a:ext>
              </a:extLst>
            </p:cNvPr>
            <p:cNvGrpSpPr/>
            <p:nvPr/>
          </p:nvGrpSpPr>
          <p:grpSpPr>
            <a:xfrm>
              <a:off x="2208476" y="1681590"/>
              <a:ext cx="3177360" cy="4349709"/>
              <a:chOff x="762960" y="1684085"/>
              <a:chExt cx="3177360" cy="4349709"/>
            </a:xfrm>
          </p:grpSpPr>
          <p:pic>
            <p:nvPicPr>
              <p:cNvPr id="46" name="그림 45">
                <a:extLst>
                  <a:ext uri="{FF2B5EF4-FFF2-40B4-BE49-F238E27FC236}">
                    <a16:creationId xmlns:a16="http://schemas.microsoft.com/office/drawing/2014/main" id="{3384399F-8157-4250-A3D3-8FC816592C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62960" y="1684085"/>
                <a:ext cx="3177360" cy="4349709"/>
              </a:xfrm>
              <a:prstGeom prst="rect">
                <a:avLst/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</p:pic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74304F44-3B23-40F9-AA66-6BA529A1A3BF}"/>
                  </a:ext>
                </a:extLst>
              </p:cNvPr>
              <p:cNvSpPr/>
              <p:nvPr/>
            </p:nvSpPr>
            <p:spPr>
              <a:xfrm>
                <a:off x="1213284" y="2207415"/>
                <a:ext cx="2368807" cy="338059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</p:grp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B2BC479-6AC9-4425-BD18-D462A388FB9E}"/>
                </a:ext>
              </a:extLst>
            </p:cNvPr>
            <p:cNvSpPr txBox="1"/>
            <p:nvPr/>
          </p:nvSpPr>
          <p:spPr>
            <a:xfrm>
              <a:off x="2677633" y="2220038"/>
              <a:ext cx="2368807" cy="3768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solidFill>
                    <a:schemeClr val="tx2">
                      <a:lumMod val="50000"/>
                    </a:schemeClr>
                  </a:solidFill>
                  <a:latin typeface="-윤고딕340" panose="02030504000101010101" pitchFamily="18" charset="-127"/>
                  <a:ea typeface="-윤고딕340" panose="02030504000101010101" pitchFamily="18" charset="-127"/>
                </a:rPr>
                <a:t>Go</a:t>
              </a:r>
              <a:r>
                <a:rPr lang="ko-KR" altLang="en-US" sz="1050">
                  <a:solidFill>
                    <a:schemeClr val="tx2">
                      <a:lumMod val="50000"/>
                    </a:schemeClr>
                  </a:solidFill>
                  <a:latin typeface="-윤고딕340" panose="02030504000101010101" pitchFamily="18" charset="-127"/>
                  <a:ea typeface="-윤고딕340" panose="02030504000101010101" pitchFamily="18" charset="-127"/>
                </a:rPr>
                <a:t>대기</a:t>
              </a:r>
              <a:r>
                <a:rPr lang="en-US" altLang="ko-KR" sz="1000">
                  <a:solidFill>
                    <a:schemeClr val="tx2">
                      <a:lumMod val="50000"/>
                    </a:schemeClr>
                  </a:solidFill>
                </a:rPr>
                <a:t> &amp;</a:t>
              </a:r>
              <a:r>
                <a:rPr lang="en-US" altLang="ko-KR" sz="1000">
                  <a:solidFill>
                    <a:schemeClr val="tx2">
                      <a:lumMod val="50000"/>
                    </a:schemeClr>
                  </a:solidFill>
                  <a:latin typeface="-윤고딕340" panose="02030504000101010101" pitchFamily="18" charset="-127"/>
                  <a:ea typeface="-윤고딕340" panose="02030504000101010101" pitchFamily="18" charset="-127"/>
                </a:rPr>
                <a:t> </a:t>
              </a:r>
              <a:r>
                <a:rPr lang="en-US" altLang="ko-KR" sz="1050">
                  <a:solidFill>
                    <a:schemeClr val="tx2">
                      <a:lumMod val="50000"/>
                    </a:schemeClr>
                  </a:solidFill>
                  <a:latin typeface="-윤고딕340" panose="02030504000101010101" pitchFamily="18" charset="-127"/>
                  <a:ea typeface="-윤고딕340" panose="02030504000101010101" pitchFamily="18" charset="-127"/>
                </a:rPr>
                <a:t>No</a:t>
              </a:r>
              <a:r>
                <a:rPr lang="ko-KR" altLang="en-US" sz="1050">
                  <a:solidFill>
                    <a:schemeClr val="tx2">
                      <a:lumMod val="50000"/>
                    </a:schemeClr>
                  </a:solidFill>
                  <a:latin typeface="-윤고딕340" panose="02030504000101010101" pitchFamily="18" charset="-127"/>
                  <a:ea typeface="-윤고딕340" panose="02030504000101010101" pitchFamily="18" charset="-127"/>
                </a:rPr>
                <a:t>대기</a:t>
              </a:r>
              <a:endParaRPr lang="ko-KR" altLang="en-US" sz="1000">
                <a:solidFill>
                  <a:schemeClr val="tx2">
                    <a:lumMod val="50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AE1121D8-7173-407F-9761-ABC2BFD344A5}"/>
                </a:ext>
              </a:extLst>
            </p:cNvPr>
            <p:cNvSpPr/>
            <p:nvPr/>
          </p:nvSpPr>
          <p:spPr>
            <a:xfrm>
              <a:off x="2874010" y="3567126"/>
              <a:ext cx="920750" cy="840696"/>
            </a:xfrm>
            <a:prstGeom prst="roundRect">
              <a:avLst/>
            </a:prstGeom>
            <a:solidFill>
              <a:srgbClr val="FF0000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/>
                <a:t>은행</a:t>
              </a:r>
              <a:endParaRPr lang="en-US" altLang="ko-KR" sz="1100"/>
            </a:p>
            <a:p>
              <a:pPr algn="ctr"/>
              <a:r>
                <a:rPr lang="ko-KR" altLang="en-US" sz="1100"/>
                <a:t>찾기</a:t>
              </a:r>
            </a:p>
          </p:txBody>
        </p:sp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D63995E3-3A84-4570-B544-65200D5EC657}"/>
                </a:ext>
              </a:extLst>
            </p:cNvPr>
            <p:cNvSpPr/>
            <p:nvPr/>
          </p:nvSpPr>
          <p:spPr>
            <a:xfrm>
              <a:off x="3923267" y="3567126"/>
              <a:ext cx="920750" cy="840696"/>
            </a:xfrm>
            <a:prstGeom prst="round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/>
                <a:t>QR</a:t>
              </a:r>
              <a:r>
                <a:rPr lang="ko-KR" altLang="en-US" sz="1100"/>
                <a:t>코드</a:t>
              </a:r>
              <a:endParaRPr lang="en-US" altLang="ko-KR" sz="1100"/>
            </a:p>
          </p:txBody>
        </p:sp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4D791818-6A27-4E3A-B4A1-CC291C6F6CD0}"/>
                </a:ext>
              </a:extLst>
            </p:cNvPr>
            <p:cNvSpPr/>
            <p:nvPr/>
          </p:nvSpPr>
          <p:spPr>
            <a:xfrm>
              <a:off x="2867660" y="4544590"/>
              <a:ext cx="920750" cy="840696"/>
            </a:xfrm>
            <a:prstGeom prst="round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/>
                <a:t>예약</a:t>
              </a:r>
              <a:endParaRPr lang="en-US" altLang="ko-KR" sz="1100"/>
            </a:p>
            <a:p>
              <a:pPr algn="ctr"/>
              <a:r>
                <a:rPr lang="ko-KR" altLang="en-US" sz="1100"/>
                <a:t>내역</a:t>
              </a:r>
            </a:p>
          </p:txBody>
        </p:sp>
        <p:sp>
          <p:nvSpPr>
            <p:cNvPr id="42" name="사각형: 둥근 모서리 41">
              <a:extLst>
                <a:ext uri="{FF2B5EF4-FFF2-40B4-BE49-F238E27FC236}">
                  <a16:creationId xmlns:a16="http://schemas.microsoft.com/office/drawing/2014/main" id="{C78141AD-D9CA-45EE-BAA4-FEBF695B07F4}"/>
                </a:ext>
              </a:extLst>
            </p:cNvPr>
            <p:cNvSpPr/>
            <p:nvPr/>
          </p:nvSpPr>
          <p:spPr>
            <a:xfrm>
              <a:off x="3916917" y="4544590"/>
              <a:ext cx="920750" cy="840696"/>
            </a:xfrm>
            <a:prstGeom prst="round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/>
                <a:t>추천</a:t>
              </a:r>
              <a:br>
                <a:rPr lang="en-US" altLang="ko-KR" sz="1100"/>
              </a:br>
              <a:r>
                <a:rPr lang="ko-KR" altLang="en-US" sz="1100"/>
                <a:t>상품</a:t>
              </a:r>
              <a:endParaRPr lang="en-US" altLang="ko-KR" sz="1100"/>
            </a:p>
          </p:txBody>
        </p: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63733514-1CF1-48DE-BAEE-964DB79F8A90}"/>
                </a:ext>
              </a:extLst>
            </p:cNvPr>
            <p:cNvGrpSpPr/>
            <p:nvPr/>
          </p:nvGrpSpPr>
          <p:grpSpPr>
            <a:xfrm>
              <a:off x="3327283" y="2487945"/>
              <a:ext cx="1154300" cy="1154300"/>
              <a:chOff x="1222434" y="2942850"/>
              <a:chExt cx="2468199" cy="2468199"/>
            </a:xfrm>
          </p:grpSpPr>
          <p:pic>
            <p:nvPicPr>
              <p:cNvPr id="44" name="그림 43">
                <a:extLst>
                  <a:ext uri="{FF2B5EF4-FFF2-40B4-BE49-F238E27FC236}">
                    <a16:creationId xmlns:a16="http://schemas.microsoft.com/office/drawing/2014/main" id="{9E8438BE-DA26-4666-BDAF-48D3C3DC65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4889" b="94667" l="2667" r="96889">
                            <a14:foregroundMark x1="72444" y1="37333" x2="72444" y2="37333"/>
                            <a14:foregroundMark x1="93333" y1="44000" x2="94222" y2="47556"/>
                            <a14:foregroundMark x1="79556" y1="16000" x2="79556" y2="16000"/>
                            <a14:foregroundMark x1="79556" y1="13778" x2="79556" y2="13778"/>
                            <a14:foregroundMark x1="96889" y1="40889" x2="97333" y2="55111"/>
                            <a14:foregroundMark x1="84000" y1="7111" x2="80444" y2="4889"/>
                            <a14:foregroundMark x1="53333" y1="27556" x2="47556" y2="26667"/>
                            <a14:foregroundMark x1="45778" y1="92444" x2="47111" y2="94667"/>
                            <a14:foregroundMark x1="16444" y1="60444" x2="11111" y2="45778"/>
                            <a14:foregroundMark x1="4444" y1="45778" x2="2667" y2="49333"/>
                            <a14:foregroundMark x1="22667" y1="16444" x2="16889" y2="11556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1690960" y="3618874"/>
                <a:ext cx="1463352" cy="1137512"/>
              </a:xfrm>
              <a:prstGeom prst="rect">
                <a:avLst/>
              </a:prstGeom>
              <a:noFill/>
            </p:spPr>
          </p:pic>
          <p:sp>
            <p:nvSpPr>
              <p:cNvPr id="45" name="곱하기 기호 44">
                <a:extLst>
                  <a:ext uri="{FF2B5EF4-FFF2-40B4-BE49-F238E27FC236}">
                    <a16:creationId xmlns:a16="http://schemas.microsoft.com/office/drawing/2014/main" id="{B431039E-CFFD-4286-B91E-335CA1ED69A2}"/>
                  </a:ext>
                </a:extLst>
              </p:cNvPr>
              <p:cNvSpPr/>
              <p:nvPr/>
            </p:nvSpPr>
            <p:spPr>
              <a:xfrm>
                <a:off x="1222434" y="2942850"/>
                <a:ext cx="2468199" cy="2468199"/>
              </a:xfrm>
              <a:prstGeom prst="mathMultiply">
                <a:avLst/>
              </a:prstGeom>
              <a:solidFill>
                <a:srgbClr val="C00000">
                  <a:alpha val="38000"/>
                </a:srgbClr>
              </a:solidFill>
              <a:ln w="3175" cap="rnd" cmpd="sng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</p:grpSp>
      </p:grp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5D32938B-1711-425D-887F-2D7F73E29F61}"/>
              </a:ext>
            </a:extLst>
          </p:cNvPr>
          <p:cNvCxnSpPr>
            <a:cxnSpLocks/>
          </p:cNvCxnSpPr>
          <p:nvPr/>
        </p:nvCxnSpPr>
        <p:spPr>
          <a:xfrm>
            <a:off x="2202864" y="2609440"/>
            <a:ext cx="583672" cy="0"/>
          </a:xfrm>
          <a:prstGeom prst="straightConnector1">
            <a:avLst/>
          </a:prstGeom>
          <a:ln w="571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D3D1E9B5-FD3A-4161-80D8-0BFCC41A6B5A}"/>
              </a:ext>
            </a:extLst>
          </p:cNvPr>
          <p:cNvSpPr txBox="1"/>
          <p:nvPr/>
        </p:nvSpPr>
        <p:spPr>
          <a:xfrm>
            <a:off x="67676" y="3907869"/>
            <a:ext cx="2135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-윤고딕320" panose="02030504000101010101" pitchFamily="18" charset="-127"/>
                <a:ea typeface="-윤고딕320" panose="02030504000101010101" pitchFamily="18" charset="-127"/>
              </a:rPr>
              <a:t>은행 찾기 기능 실시</a:t>
            </a:r>
          </a:p>
        </p:txBody>
      </p: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430B2ED6-7810-4854-BA52-68A9F603B9F3}"/>
              </a:ext>
            </a:extLst>
          </p:cNvPr>
          <p:cNvCxnSpPr>
            <a:cxnSpLocks/>
          </p:cNvCxnSpPr>
          <p:nvPr/>
        </p:nvCxnSpPr>
        <p:spPr>
          <a:xfrm>
            <a:off x="8130286" y="2550232"/>
            <a:ext cx="583672" cy="0"/>
          </a:xfrm>
          <a:prstGeom prst="straightConnector1">
            <a:avLst/>
          </a:prstGeom>
          <a:ln w="571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1567FF7F-B83C-4FC0-A7D3-BE3D1F5B0BC8}"/>
              </a:ext>
            </a:extLst>
          </p:cNvPr>
          <p:cNvCxnSpPr>
            <a:cxnSpLocks/>
          </p:cNvCxnSpPr>
          <p:nvPr/>
        </p:nvCxnSpPr>
        <p:spPr>
          <a:xfrm>
            <a:off x="8177471" y="4240077"/>
            <a:ext cx="478809" cy="363253"/>
          </a:xfrm>
          <a:prstGeom prst="straightConnector1">
            <a:avLst/>
          </a:prstGeom>
          <a:ln w="571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792D407-0EEC-4A64-A95C-74A46B2ECCD0}"/>
              </a:ext>
            </a:extLst>
          </p:cNvPr>
          <p:cNvSpPr txBox="1"/>
          <p:nvPr/>
        </p:nvSpPr>
        <p:spPr>
          <a:xfrm>
            <a:off x="8246288" y="2704239"/>
            <a:ext cx="4263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solidFill>
                  <a:schemeClr val="accent1">
                    <a:lumMod val="50000"/>
                  </a:schemeClr>
                </a:solidFill>
              </a:rPr>
              <a:t>예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179192A1-4D3E-4A05-BE63-0FB3B4A70B77}"/>
              </a:ext>
            </a:extLst>
          </p:cNvPr>
          <p:cNvSpPr txBox="1"/>
          <p:nvPr/>
        </p:nvSpPr>
        <p:spPr>
          <a:xfrm>
            <a:off x="8126217" y="4633653"/>
            <a:ext cx="8903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solidFill>
                  <a:schemeClr val="accent1">
                    <a:lumMod val="50000"/>
                  </a:schemeClr>
                </a:solidFill>
              </a:rPr>
              <a:t>아니오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151D1C-7EAA-4597-9857-F1CED0CE88F4}"/>
              </a:ext>
            </a:extLst>
          </p:cNvPr>
          <p:cNvSpPr txBox="1"/>
          <p:nvPr/>
        </p:nvSpPr>
        <p:spPr>
          <a:xfrm>
            <a:off x="10892135" y="4919345"/>
            <a:ext cx="21960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-윤고딕320" panose="02030504000101010101" pitchFamily="18" charset="-127"/>
                <a:ea typeface="-윤고딕320" panose="02030504000101010101" pitchFamily="18" charset="-127"/>
              </a:rPr>
              <a:t>은행 찾기</a:t>
            </a:r>
            <a:br>
              <a:rPr lang="en-US" altLang="ko-KR">
                <a:latin typeface="-윤고딕320" panose="02030504000101010101" pitchFamily="18" charset="-127"/>
                <a:ea typeface="-윤고딕320" panose="02030504000101010101" pitchFamily="18" charset="-127"/>
              </a:rPr>
            </a:br>
            <a:r>
              <a:rPr lang="ko-KR" altLang="en-US">
                <a:latin typeface="-윤고딕320" panose="02030504000101010101" pitchFamily="18" charset="-127"/>
                <a:ea typeface="-윤고딕320" panose="02030504000101010101" pitchFamily="18" charset="-127"/>
              </a:rPr>
              <a:t>기능 실시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604B0DC0-5422-449A-8E06-9D2BFB41DEB1}"/>
              </a:ext>
            </a:extLst>
          </p:cNvPr>
          <p:cNvSpPr txBox="1"/>
          <p:nvPr/>
        </p:nvSpPr>
        <p:spPr>
          <a:xfrm>
            <a:off x="10395489" y="2431898"/>
            <a:ext cx="21960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-윤고딕320" panose="02030504000101010101" pitchFamily="18" charset="-127"/>
                <a:ea typeface="-윤고딕320" panose="02030504000101010101" pitchFamily="18" charset="-127"/>
              </a:rPr>
              <a:t>      추천은행</a:t>
            </a:r>
            <a:br>
              <a:rPr lang="en-US" altLang="ko-KR">
                <a:latin typeface="-윤고딕320" panose="02030504000101010101" pitchFamily="18" charset="-127"/>
                <a:ea typeface="-윤고딕320" panose="02030504000101010101" pitchFamily="18" charset="-127"/>
              </a:rPr>
            </a:br>
            <a:r>
              <a:rPr lang="en-US" altLang="ko-KR">
                <a:latin typeface="-윤고딕320" panose="02030504000101010101" pitchFamily="18" charset="-127"/>
                <a:ea typeface="-윤고딕320" panose="02030504000101010101" pitchFamily="18" charset="-127"/>
              </a:rPr>
              <a:t>      </a:t>
            </a:r>
            <a:r>
              <a:rPr lang="ko-KR" altLang="en-US">
                <a:latin typeface="-윤고딕320" panose="02030504000101010101" pitchFamily="18" charset="-127"/>
                <a:ea typeface="-윤고딕320" panose="02030504000101010101" pitchFamily="18" charset="-127"/>
              </a:rPr>
              <a:t>예약하기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EF425DA5-32CA-4984-AE29-79357B402978}"/>
              </a:ext>
            </a:extLst>
          </p:cNvPr>
          <p:cNvSpPr txBox="1"/>
          <p:nvPr/>
        </p:nvSpPr>
        <p:spPr>
          <a:xfrm>
            <a:off x="6036644" y="3929193"/>
            <a:ext cx="22343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-윤고딕320" panose="02030504000101010101" pitchFamily="18" charset="-127"/>
                <a:ea typeface="-윤고딕320" panose="02030504000101010101" pitchFamily="18" charset="-127"/>
              </a:rPr>
              <a:t>거리 </a:t>
            </a:r>
            <a:r>
              <a:rPr lang="en-US" altLang="ko-KR">
                <a:latin typeface="-윤고딕320" panose="02030504000101010101" pitchFamily="18" charset="-127"/>
                <a:ea typeface="-윤고딕320" panose="02030504000101010101" pitchFamily="18" charset="-127"/>
              </a:rPr>
              <a:t>&amp; </a:t>
            </a:r>
            <a:r>
              <a:rPr lang="ko-KR" altLang="en-US">
                <a:latin typeface="-윤고딕320" panose="02030504000101010101" pitchFamily="18" charset="-127"/>
                <a:ea typeface="-윤고딕320" panose="02030504000101010101" pitchFamily="18" charset="-127"/>
              </a:rPr>
              <a:t>시간 대비 </a:t>
            </a:r>
            <a:endParaRPr lang="en-US" altLang="ko-KR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>
                <a:latin typeface="-윤고딕320" panose="02030504000101010101" pitchFamily="18" charset="-127"/>
                <a:ea typeface="-윤고딕320" panose="02030504000101010101" pitchFamily="18" charset="-127"/>
              </a:rPr>
              <a:t>은행 추천 기능 실시 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042A34D-53FA-4CCD-8539-2F652BBE0197}"/>
              </a:ext>
            </a:extLst>
          </p:cNvPr>
          <p:cNvGrpSpPr/>
          <p:nvPr/>
        </p:nvGrpSpPr>
        <p:grpSpPr>
          <a:xfrm>
            <a:off x="6123818" y="1279386"/>
            <a:ext cx="1773035" cy="2508950"/>
            <a:chOff x="2999792" y="1279386"/>
            <a:chExt cx="1773035" cy="2508950"/>
          </a:xfrm>
        </p:grpSpPr>
        <p:grpSp>
          <p:nvGrpSpPr>
            <p:cNvPr id="136" name="그룹 135">
              <a:extLst>
                <a:ext uri="{FF2B5EF4-FFF2-40B4-BE49-F238E27FC236}">
                  <a16:creationId xmlns:a16="http://schemas.microsoft.com/office/drawing/2014/main" id="{6F8E1D2C-1779-4779-8B12-66B2454F39A0}"/>
                </a:ext>
              </a:extLst>
            </p:cNvPr>
            <p:cNvGrpSpPr/>
            <p:nvPr/>
          </p:nvGrpSpPr>
          <p:grpSpPr>
            <a:xfrm>
              <a:off x="2999792" y="1279386"/>
              <a:ext cx="1773035" cy="2508950"/>
              <a:chOff x="791062" y="1597416"/>
              <a:chExt cx="3177360" cy="4349709"/>
            </a:xfrm>
          </p:grpSpPr>
          <p:grpSp>
            <p:nvGrpSpPr>
              <p:cNvPr id="137" name="그룹 136">
                <a:extLst>
                  <a:ext uri="{FF2B5EF4-FFF2-40B4-BE49-F238E27FC236}">
                    <a16:creationId xmlns:a16="http://schemas.microsoft.com/office/drawing/2014/main" id="{ED0F9A41-EDFC-4230-AFAE-CC8C6CB0066F}"/>
                  </a:ext>
                </a:extLst>
              </p:cNvPr>
              <p:cNvGrpSpPr/>
              <p:nvPr/>
            </p:nvGrpSpPr>
            <p:grpSpPr>
              <a:xfrm>
                <a:off x="791062" y="1597416"/>
                <a:ext cx="3177360" cy="4349709"/>
                <a:chOff x="762960" y="1684085"/>
                <a:chExt cx="3177360" cy="4349709"/>
              </a:xfrm>
            </p:grpSpPr>
            <p:pic>
              <p:nvPicPr>
                <p:cNvPr id="147" name="그림 146">
                  <a:extLst>
                    <a:ext uri="{FF2B5EF4-FFF2-40B4-BE49-F238E27FC236}">
                      <a16:creationId xmlns:a16="http://schemas.microsoft.com/office/drawing/2014/main" id="{6EF60E6B-49F8-470A-BEEC-79C78E78E35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762960" y="1684085"/>
                  <a:ext cx="3177360" cy="4349709"/>
                </a:xfrm>
                <a:prstGeom prst="rect">
                  <a:avLst/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</p:pic>
            <p:sp>
              <p:nvSpPr>
                <p:cNvPr id="148" name="직사각형 147">
                  <a:extLst>
                    <a:ext uri="{FF2B5EF4-FFF2-40B4-BE49-F238E27FC236}">
                      <a16:creationId xmlns:a16="http://schemas.microsoft.com/office/drawing/2014/main" id="{7C9103F0-3BEC-4DA9-9B90-4B0D41DC0FB6}"/>
                    </a:ext>
                  </a:extLst>
                </p:cNvPr>
                <p:cNvSpPr/>
                <p:nvPr/>
              </p:nvSpPr>
              <p:spPr>
                <a:xfrm>
                  <a:off x="1221751" y="2207415"/>
                  <a:ext cx="2368807" cy="338059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100"/>
                </a:p>
              </p:txBody>
            </p:sp>
          </p:grpSp>
          <p:pic>
            <p:nvPicPr>
              <p:cNvPr id="138" name="그림 137">
                <a:extLst>
                  <a:ext uri="{FF2B5EF4-FFF2-40B4-BE49-F238E27FC236}">
                    <a16:creationId xmlns:a16="http://schemas.microsoft.com/office/drawing/2014/main" id="{C9BA7609-7C64-4103-89B6-1ADB91BCC5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71502" y="2828189"/>
                <a:ext cx="1913633" cy="2333740"/>
              </a:xfrm>
              <a:prstGeom prst="rect">
                <a:avLst/>
              </a:prstGeom>
            </p:spPr>
          </p:pic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406A8483-5775-49FF-947C-EA3EC4ACA712}"/>
                  </a:ext>
                </a:extLst>
              </p:cNvPr>
              <p:cNvSpPr txBox="1"/>
              <p:nvPr/>
            </p:nvSpPr>
            <p:spPr>
              <a:xfrm>
                <a:off x="2751437" y="2886379"/>
                <a:ext cx="722791" cy="586943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400" dirty="0"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대기인원 </a:t>
                </a:r>
                <a:r>
                  <a:rPr lang="en-US" altLang="ko-KR" sz="400" dirty="0"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: 12</a:t>
                </a:r>
                <a:r>
                  <a:rPr lang="ko-KR" altLang="en-US" sz="400" dirty="0"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명</a:t>
                </a:r>
                <a:endParaRPr lang="en-US" altLang="ko-KR" sz="400" dirty="0">
                  <a:latin typeface="-윤고딕330" panose="02030504000101010101" pitchFamily="18" charset="-127"/>
                  <a:ea typeface="-윤고딕330" panose="02030504000101010101" pitchFamily="18" charset="-127"/>
                </a:endParaRPr>
              </a:p>
              <a:p>
                <a:r>
                  <a:rPr lang="ko-KR" altLang="en-US" sz="400"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예상시간 </a:t>
                </a:r>
                <a:r>
                  <a:rPr lang="en-US" altLang="ko-KR" sz="400" dirty="0"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: 30</a:t>
                </a:r>
                <a:r>
                  <a:rPr lang="ko-KR" altLang="en-US" sz="400" dirty="0"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분</a:t>
                </a:r>
              </a:p>
            </p:txBody>
          </p:sp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79E32D49-9C23-4099-AB8B-92AAE4D78E92}"/>
                  </a:ext>
                </a:extLst>
              </p:cNvPr>
              <p:cNvSpPr txBox="1"/>
              <p:nvPr/>
            </p:nvSpPr>
            <p:spPr>
              <a:xfrm>
                <a:off x="2712386" y="4577153"/>
                <a:ext cx="761842" cy="584778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400" dirty="0"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대기인원 </a:t>
                </a:r>
                <a:r>
                  <a:rPr lang="en-US" altLang="ko-KR" sz="400" dirty="0"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: 4</a:t>
                </a:r>
                <a:r>
                  <a:rPr lang="ko-KR" altLang="en-US" sz="400" dirty="0"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명</a:t>
                </a:r>
                <a:endParaRPr lang="en-US" altLang="ko-KR" sz="400" dirty="0">
                  <a:latin typeface="-윤고딕330" panose="02030504000101010101" pitchFamily="18" charset="-127"/>
                  <a:ea typeface="-윤고딕330" panose="02030504000101010101" pitchFamily="18" charset="-127"/>
                </a:endParaRPr>
              </a:p>
              <a:p>
                <a:r>
                  <a:rPr lang="ko-KR" altLang="en-US" sz="400"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예상시간 </a:t>
                </a:r>
                <a:r>
                  <a:rPr lang="en-US" altLang="ko-KR" sz="400" dirty="0"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: 12</a:t>
                </a:r>
                <a:r>
                  <a:rPr lang="ko-KR" altLang="en-US" sz="400" dirty="0"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분</a:t>
                </a:r>
              </a:p>
            </p:txBody>
          </p:sp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1F44176E-7E4A-49CD-81E6-B8A38B63C874}"/>
                  </a:ext>
                </a:extLst>
              </p:cNvPr>
              <p:cNvSpPr txBox="1"/>
              <p:nvPr/>
            </p:nvSpPr>
            <p:spPr>
              <a:xfrm>
                <a:off x="1471502" y="2829051"/>
                <a:ext cx="722791" cy="586945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400" dirty="0"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대기인원 </a:t>
                </a:r>
                <a:r>
                  <a:rPr lang="en-US" altLang="ko-KR" sz="400" dirty="0"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: 7</a:t>
                </a:r>
                <a:r>
                  <a:rPr lang="ko-KR" altLang="en-US" sz="400" dirty="0"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명</a:t>
                </a:r>
                <a:endParaRPr lang="en-US" altLang="ko-KR" sz="400" dirty="0">
                  <a:latin typeface="-윤고딕330" panose="02030504000101010101" pitchFamily="18" charset="-127"/>
                  <a:ea typeface="-윤고딕330" panose="02030504000101010101" pitchFamily="18" charset="-127"/>
                </a:endParaRPr>
              </a:p>
              <a:p>
                <a:r>
                  <a:rPr lang="ko-KR" altLang="en-US" sz="400"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예상시간 </a:t>
                </a:r>
                <a:r>
                  <a:rPr lang="en-US" altLang="ko-KR" sz="400" dirty="0"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: 18</a:t>
                </a:r>
                <a:r>
                  <a:rPr lang="ko-KR" altLang="en-US" sz="400" dirty="0"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분</a:t>
                </a:r>
              </a:p>
            </p:txBody>
          </p:sp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40A34133-9E56-4484-8C4E-B9D5464502FA}"/>
                  </a:ext>
                </a:extLst>
              </p:cNvPr>
              <p:cNvSpPr txBox="1"/>
              <p:nvPr/>
            </p:nvSpPr>
            <p:spPr>
              <a:xfrm>
                <a:off x="1583268" y="4110357"/>
                <a:ext cx="779355" cy="586943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400" dirty="0"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대기인원 </a:t>
                </a:r>
                <a:r>
                  <a:rPr lang="en-US" altLang="ko-KR" sz="400" dirty="0"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: 36</a:t>
                </a:r>
                <a:r>
                  <a:rPr lang="ko-KR" altLang="en-US" sz="400" dirty="0"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명</a:t>
                </a:r>
                <a:endParaRPr lang="en-US" altLang="ko-KR" sz="400" dirty="0">
                  <a:latin typeface="-윤고딕330" panose="02030504000101010101" pitchFamily="18" charset="-127"/>
                  <a:ea typeface="-윤고딕330" panose="02030504000101010101" pitchFamily="18" charset="-127"/>
                </a:endParaRPr>
              </a:p>
              <a:p>
                <a:r>
                  <a:rPr lang="ko-KR" altLang="en-US" sz="400"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예상시간 </a:t>
                </a:r>
                <a:r>
                  <a:rPr lang="en-US" altLang="ko-KR" sz="400" dirty="0"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: 1</a:t>
                </a:r>
                <a:r>
                  <a:rPr lang="ko-KR" altLang="en-US" sz="400" dirty="0"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시간 </a:t>
                </a:r>
                <a:r>
                  <a:rPr lang="en-US" altLang="ko-KR" sz="400" dirty="0"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30</a:t>
                </a:r>
                <a:r>
                  <a:rPr lang="ko-KR" altLang="en-US" sz="400" dirty="0"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분</a:t>
                </a:r>
              </a:p>
            </p:txBody>
          </p:sp>
          <p:cxnSp>
            <p:nvCxnSpPr>
              <p:cNvPr id="143" name="연결선: 꺾임 142">
                <a:extLst>
                  <a:ext uri="{FF2B5EF4-FFF2-40B4-BE49-F238E27FC236}">
                    <a16:creationId xmlns:a16="http://schemas.microsoft.com/office/drawing/2014/main" id="{CAB11DA6-3C9B-429B-B832-2460DA5DEA8D}"/>
                  </a:ext>
                </a:extLst>
              </p:cNvPr>
              <p:cNvCxnSpPr>
                <a:cxnSpLocks/>
                <a:stCxn id="139" idx="2"/>
              </p:cNvCxnSpPr>
              <p:nvPr/>
            </p:nvCxnSpPr>
            <p:spPr>
              <a:xfrm rot="5400000">
                <a:off x="2794171" y="3344685"/>
                <a:ext cx="190025" cy="447300"/>
              </a:xfrm>
              <a:prstGeom prst="bentConnector2">
                <a:avLst/>
              </a:prstGeom>
              <a:ln w="317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연결선: 꺾임 143">
                <a:extLst>
                  <a:ext uri="{FF2B5EF4-FFF2-40B4-BE49-F238E27FC236}">
                    <a16:creationId xmlns:a16="http://schemas.microsoft.com/office/drawing/2014/main" id="{574AECED-033D-425E-B81E-4603B10DF0AD}"/>
                  </a:ext>
                </a:extLst>
              </p:cNvPr>
              <p:cNvCxnSpPr>
                <a:cxnSpLocks/>
                <a:stCxn id="142" idx="0"/>
              </p:cNvCxnSpPr>
              <p:nvPr/>
            </p:nvCxnSpPr>
            <p:spPr>
              <a:xfrm rot="16200000" flipV="1">
                <a:off x="1624290" y="3761700"/>
                <a:ext cx="543244" cy="154069"/>
              </a:xfrm>
              <a:prstGeom prst="bentConnector3">
                <a:avLst>
                  <a:gd name="adj1" fmla="val 50000"/>
                </a:avLst>
              </a:prstGeom>
              <a:ln w="317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연결선: 꺾임 144">
                <a:extLst>
                  <a:ext uri="{FF2B5EF4-FFF2-40B4-BE49-F238E27FC236}">
                    <a16:creationId xmlns:a16="http://schemas.microsoft.com/office/drawing/2014/main" id="{AD1EC3DE-238E-4DE7-8E98-2ED53AF33022}"/>
                  </a:ext>
                </a:extLst>
              </p:cNvPr>
              <p:cNvCxnSpPr>
                <a:cxnSpLocks/>
                <a:stCxn id="140" idx="0"/>
              </p:cNvCxnSpPr>
              <p:nvPr/>
            </p:nvCxnSpPr>
            <p:spPr>
              <a:xfrm rot="5400000" flipH="1" flipV="1">
                <a:off x="3005727" y="4452753"/>
                <a:ext cx="211982" cy="36821"/>
              </a:xfrm>
              <a:prstGeom prst="bentConnector3">
                <a:avLst>
                  <a:gd name="adj1" fmla="val 50000"/>
                </a:avLst>
              </a:prstGeom>
              <a:ln w="317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A53375CF-199D-4389-AD6F-39175BD0A42C}"/>
                  </a:ext>
                </a:extLst>
              </p:cNvPr>
              <p:cNvSpPr txBox="1"/>
              <p:nvPr/>
            </p:nvSpPr>
            <p:spPr>
              <a:xfrm>
                <a:off x="1260220" y="2135863"/>
                <a:ext cx="2368807" cy="400188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900">
                    <a:solidFill>
                      <a:schemeClr val="tx2">
                        <a:lumMod val="50000"/>
                      </a:schemeClr>
                    </a:solidFill>
                    <a:latin typeface="-윤고딕340" panose="02030504000101010101" pitchFamily="18" charset="-127"/>
                    <a:ea typeface="-윤고딕340" panose="02030504000101010101" pitchFamily="18" charset="-127"/>
                  </a:rPr>
                  <a:t>은행 찾기</a:t>
                </a:r>
                <a:endParaRPr lang="ko-KR" altLang="en-US" sz="800">
                  <a:solidFill>
                    <a:schemeClr val="tx2">
                      <a:lumMod val="50000"/>
                    </a:schemeClr>
                  </a:solidFill>
                  <a:latin typeface="-윤고딕340" panose="02030504000101010101" pitchFamily="18" charset="-127"/>
                  <a:ea typeface="-윤고딕340" panose="02030504000101010101" pitchFamily="18" charset="-127"/>
                </a:endParaRPr>
              </a:p>
            </p:txBody>
          </p:sp>
        </p:grp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7DD2DE91-4EBE-49B6-8421-3B5B1998C5C3}"/>
                </a:ext>
              </a:extLst>
            </p:cNvPr>
            <p:cNvGrpSpPr/>
            <p:nvPr/>
          </p:nvGrpSpPr>
          <p:grpSpPr>
            <a:xfrm>
              <a:off x="3300081" y="2208380"/>
              <a:ext cx="1316049" cy="683705"/>
              <a:chOff x="172254" y="4911798"/>
              <a:chExt cx="2296347" cy="1192983"/>
            </a:xfrm>
          </p:grpSpPr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0410B3B4-B8B1-44C6-ACB5-F79A57B8154D}"/>
                  </a:ext>
                </a:extLst>
              </p:cNvPr>
              <p:cNvSpPr/>
              <p:nvPr/>
            </p:nvSpPr>
            <p:spPr>
              <a:xfrm>
                <a:off x="172254" y="4911798"/>
                <a:ext cx="2130560" cy="1192983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8E2D12FA-0A19-4013-B690-F9CD674288E4}"/>
                  </a:ext>
                </a:extLst>
              </p:cNvPr>
              <p:cNvSpPr txBox="1"/>
              <p:nvPr/>
            </p:nvSpPr>
            <p:spPr>
              <a:xfrm>
                <a:off x="293291" y="4974971"/>
                <a:ext cx="2175310" cy="48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600">
                    <a:solidFill>
                      <a:schemeClr val="bg1"/>
                    </a:solidFill>
                    <a:latin typeface="a가시고기L" panose="02020600000000000000" pitchFamily="18" charset="-127"/>
                    <a:ea typeface="a가시고기L" panose="02020600000000000000" pitchFamily="18" charset="-127"/>
                  </a:rPr>
                  <a:t>현 위치와 대기시간을 고려 </a:t>
                </a:r>
                <a:br>
                  <a:rPr lang="en-US" altLang="ko-KR" sz="600">
                    <a:solidFill>
                      <a:schemeClr val="bg1"/>
                    </a:solidFill>
                    <a:latin typeface="a가시고기L" panose="02020600000000000000" pitchFamily="18" charset="-127"/>
                    <a:ea typeface="a가시고기L" panose="02020600000000000000" pitchFamily="18" charset="-127"/>
                  </a:rPr>
                </a:br>
                <a:r>
                  <a:rPr lang="ko-KR" altLang="en-US" sz="600">
                    <a:solidFill>
                      <a:schemeClr val="bg1"/>
                    </a:solidFill>
                    <a:latin typeface="a가시고기L" panose="02020600000000000000" pitchFamily="18" charset="-127"/>
                    <a:ea typeface="a가시고기L" panose="02020600000000000000" pitchFamily="18" charset="-127"/>
                  </a:rPr>
                  <a:t>정왕점을 추천 드립니다</a:t>
                </a:r>
                <a:r>
                  <a:rPr lang="en-US" altLang="ko-KR" sz="600">
                    <a:solidFill>
                      <a:schemeClr val="bg1"/>
                    </a:solidFill>
                    <a:latin typeface="a가시고기L" panose="02020600000000000000" pitchFamily="18" charset="-127"/>
                    <a:ea typeface="a가시고기L" panose="02020600000000000000" pitchFamily="18" charset="-127"/>
                  </a:rPr>
                  <a:t>.</a:t>
                </a:r>
                <a:endParaRPr lang="ko-KR" altLang="en-US" sz="600">
                  <a:solidFill>
                    <a:schemeClr val="bg1"/>
                  </a:solidFill>
                  <a:latin typeface="a가시고기L" panose="02020600000000000000" pitchFamily="18" charset="-127"/>
                  <a:ea typeface="a가시고기L" panose="02020600000000000000" pitchFamily="18" charset="-127"/>
                </a:endParaRPr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D06719BD-A3B2-4E6B-A71E-6A19E1FBDF9F}"/>
                  </a:ext>
                </a:extLst>
              </p:cNvPr>
              <p:cNvSpPr txBox="1"/>
              <p:nvPr/>
            </p:nvSpPr>
            <p:spPr>
              <a:xfrm>
                <a:off x="601803" y="5460707"/>
                <a:ext cx="1777277" cy="2953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500">
                    <a:solidFill>
                      <a:schemeClr val="bg1"/>
                    </a:solidFill>
                    <a:latin typeface="a가시고기L" panose="02020600000000000000" pitchFamily="18" charset="-127"/>
                    <a:ea typeface="a가시고기L" panose="02020600000000000000" pitchFamily="18" charset="-127"/>
                  </a:rPr>
                  <a:t>예약하시겠습니까</a:t>
                </a:r>
                <a:r>
                  <a:rPr lang="en-US" altLang="ko-KR" sz="500">
                    <a:solidFill>
                      <a:schemeClr val="bg1"/>
                    </a:solidFill>
                    <a:latin typeface="a가시고기L" panose="02020600000000000000" pitchFamily="18" charset="-127"/>
                    <a:ea typeface="a가시고기L" panose="02020600000000000000" pitchFamily="18" charset="-127"/>
                  </a:rPr>
                  <a:t>?</a:t>
                </a:r>
                <a:endParaRPr lang="ko-KR" altLang="en-US" sz="500">
                  <a:solidFill>
                    <a:schemeClr val="bg1"/>
                  </a:solidFill>
                  <a:latin typeface="a가시고기L" panose="02020600000000000000" pitchFamily="18" charset="-127"/>
                  <a:ea typeface="a가시고기L" panose="02020600000000000000" pitchFamily="18" charset="-127"/>
                </a:endParaRPr>
              </a:p>
            </p:txBody>
          </p:sp>
          <p:sp>
            <p:nvSpPr>
              <p:cNvPr id="74" name="직사각형 73">
                <a:extLst>
                  <a:ext uri="{FF2B5EF4-FFF2-40B4-BE49-F238E27FC236}">
                    <a16:creationId xmlns:a16="http://schemas.microsoft.com/office/drawing/2014/main" id="{04E5CCFD-5752-4D18-AE12-6A44B3B3AFA1}"/>
                  </a:ext>
                </a:extLst>
              </p:cNvPr>
              <p:cNvSpPr/>
              <p:nvPr/>
            </p:nvSpPr>
            <p:spPr>
              <a:xfrm>
                <a:off x="219053" y="5795677"/>
                <a:ext cx="975566" cy="267225"/>
              </a:xfrm>
              <a:prstGeom prst="rect">
                <a:avLst/>
              </a:prstGeom>
              <a:solidFill>
                <a:srgbClr val="E6E6E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DDCAC555-1D83-494D-BF2C-08AD6D787D98}"/>
                  </a:ext>
                </a:extLst>
              </p:cNvPr>
              <p:cNvSpPr/>
              <p:nvPr/>
            </p:nvSpPr>
            <p:spPr>
              <a:xfrm>
                <a:off x="1270819" y="5797206"/>
                <a:ext cx="975566" cy="267225"/>
              </a:xfrm>
              <a:prstGeom prst="rect">
                <a:avLst/>
              </a:prstGeom>
              <a:solidFill>
                <a:srgbClr val="E6E6E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B8EF3AEB-4169-4269-A753-9A098DF23AEF}"/>
                  </a:ext>
                </a:extLst>
              </p:cNvPr>
              <p:cNvSpPr txBox="1"/>
              <p:nvPr/>
            </p:nvSpPr>
            <p:spPr>
              <a:xfrm>
                <a:off x="545253" y="5777065"/>
                <a:ext cx="405451" cy="2953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500">
                    <a:latin typeface="+mj-lt"/>
                    <a:ea typeface="a가시고기L" panose="02020600000000000000" pitchFamily="18" charset="-127"/>
                  </a:rPr>
                  <a:t>예</a:t>
                </a:r>
              </a:p>
            </p:txBody>
          </p: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B57B3371-513E-4C48-909E-4953489F7286}"/>
                  </a:ext>
                </a:extLst>
              </p:cNvPr>
              <p:cNvSpPr txBox="1"/>
              <p:nvPr/>
            </p:nvSpPr>
            <p:spPr>
              <a:xfrm>
                <a:off x="1469441" y="5778462"/>
                <a:ext cx="667280" cy="2953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500">
                    <a:latin typeface="+mj-lt"/>
                    <a:ea typeface="a가시고기L" panose="02020600000000000000" pitchFamily="18" charset="-127"/>
                  </a:rPr>
                  <a:t>아니오</a:t>
                </a:r>
              </a:p>
            </p:txBody>
          </p:sp>
        </p:grpSp>
      </p:grpSp>
      <p:grpSp>
        <p:nvGrpSpPr>
          <p:cNvPr id="149" name="그룹 148">
            <a:extLst>
              <a:ext uri="{FF2B5EF4-FFF2-40B4-BE49-F238E27FC236}">
                <a16:creationId xmlns:a16="http://schemas.microsoft.com/office/drawing/2014/main" id="{E3CD7E9E-A2AE-496D-A4C4-EF66EF21F523}"/>
              </a:ext>
            </a:extLst>
          </p:cNvPr>
          <p:cNvGrpSpPr/>
          <p:nvPr/>
        </p:nvGrpSpPr>
        <p:grpSpPr>
          <a:xfrm>
            <a:off x="9016554" y="1275766"/>
            <a:ext cx="1772051" cy="2508949"/>
            <a:chOff x="6917104" y="1280809"/>
            <a:chExt cx="3177360" cy="4349709"/>
          </a:xfrm>
        </p:grpSpPr>
        <p:pic>
          <p:nvPicPr>
            <p:cNvPr id="150" name="그림 149">
              <a:extLst>
                <a:ext uri="{FF2B5EF4-FFF2-40B4-BE49-F238E27FC236}">
                  <a16:creationId xmlns:a16="http://schemas.microsoft.com/office/drawing/2014/main" id="{0F2DE9D3-2ADA-4FBD-8E0D-3458CFEE92E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17104" y="1280809"/>
              <a:ext cx="3177360" cy="4349709"/>
            </a:xfrm>
            <a:prstGeom prst="rect">
              <a:avLst/>
            </a:prstGeom>
            <a:ln w="12700">
              <a:solidFill>
                <a:schemeClr val="bg2">
                  <a:lumMod val="25000"/>
                </a:schemeClr>
              </a:solidFill>
            </a:ln>
          </p:spPr>
        </p:pic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86F18632-D7A4-4BBA-A568-0A34DE89E84F}"/>
                </a:ext>
              </a:extLst>
            </p:cNvPr>
            <p:cNvSpPr/>
            <p:nvPr/>
          </p:nvSpPr>
          <p:spPr>
            <a:xfrm>
              <a:off x="7368542" y="1804139"/>
              <a:ext cx="2381982" cy="338059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47EF60BF-7B3E-4C19-AFBA-E2F9D17F17AF}"/>
                </a:ext>
              </a:extLst>
            </p:cNvPr>
            <p:cNvSpPr txBox="1"/>
            <p:nvPr/>
          </p:nvSpPr>
          <p:spPr>
            <a:xfrm>
              <a:off x="7386262" y="1819256"/>
              <a:ext cx="2368806" cy="40018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900">
                  <a:solidFill>
                    <a:schemeClr val="tx2">
                      <a:lumMod val="50000"/>
                    </a:schemeClr>
                  </a:solidFill>
                  <a:latin typeface="-윤고딕340" panose="02030504000101010101" pitchFamily="18" charset="-127"/>
                  <a:ea typeface="-윤고딕340" panose="02030504000101010101" pitchFamily="18" charset="-127"/>
                </a:rPr>
                <a:t>은행 예약</a:t>
              </a:r>
              <a:endParaRPr lang="ko-KR" altLang="en-US" sz="800">
                <a:solidFill>
                  <a:schemeClr val="tx2">
                    <a:lumMod val="50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grpSp>
          <p:nvGrpSpPr>
            <p:cNvPr id="153" name="그룹 152">
              <a:extLst>
                <a:ext uri="{FF2B5EF4-FFF2-40B4-BE49-F238E27FC236}">
                  <a16:creationId xmlns:a16="http://schemas.microsoft.com/office/drawing/2014/main" id="{79DD2CDD-1827-4694-9B32-7066D4EB7A4D}"/>
                </a:ext>
              </a:extLst>
            </p:cNvPr>
            <p:cNvGrpSpPr/>
            <p:nvPr/>
          </p:nvGrpSpPr>
          <p:grpSpPr>
            <a:xfrm>
              <a:off x="7716803" y="3316951"/>
              <a:ext cx="1707724" cy="1120531"/>
              <a:chOff x="4930135" y="3439936"/>
              <a:chExt cx="1707724" cy="1120531"/>
            </a:xfrm>
          </p:grpSpPr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DAE77DCD-FBC9-48DA-BD32-E78D8AC6DE10}"/>
                  </a:ext>
                </a:extLst>
              </p:cNvPr>
              <p:cNvSpPr txBox="1"/>
              <p:nvPr/>
            </p:nvSpPr>
            <p:spPr>
              <a:xfrm>
                <a:off x="4930135" y="3439936"/>
                <a:ext cx="1707724" cy="1120531"/>
              </a:xfrm>
              <a:prstGeom prst="rect">
                <a:avLst/>
              </a:prstGeom>
              <a:noFill/>
              <a:ln w="254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400"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IBK </a:t>
                </a:r>
                <a:r>
                  <a:rPr lang="ko-KR" altLang="en-US" sz="400"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기업은행 한국산업기술대점</a:t>
                </a:r>
                <a:endParaRPr lang="en-US" altLang="ko-KR" sz="400">
                  <a:latin typeface="-윤고딕330" panose="02030504000101010101" pitchFamily="18" charset="-127"/>
                  <a:ea typeface="-윤고딕330" panose="02030504000101010101" pitchFamily="18" charset="-127"/>
                </a:endParaRPr>
              </a:p>
              <a:p>
                <a:r>
                  <a:rPr lang="ko-KR" altLang="en-US" sz="400"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주소 </a:t>
                </a:r>
                <a:r>
                  <a:rPr lang="en-US" altLang="ko-KR" sz="400"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: </a:t>
                </a:r>
                <a:r>
                  <a:rPr lang="ko-KR" altLang="en-US" sz="400"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경기 시흥시 산기대학로 </a:t>
                </a:r>
                <a:r>
                  <a:rPr lang="en-US" altLang="ko-KR" sz="400"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237 </a:t>
                </a:r>
                <a:br>
                  <a:rPr lang="en-US" altLang="ko-KR" sz="400">
                    <a:latin typeface="-윤고딕330" panose="02030504000101010101" pitchFamily="18" charset="-127"/>
                    <a:ea typeface="-윤고딕330" panose="02030504000101010101" pitchFamily="18" charset="-127"/>
                  </a:rPr>
                </a:br>
                <a:r>
                  <a:rPr lang="ko-KR" altLang="en-US" sz="400"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한국산업기술대학교</a:t>
                </a:r>
                <a:endParaRPr lang="en-US" altLang="ko-KR" sz="400">
                  <a:latin typeface="-윤고딕330" panose="02030504000101010101" pitchFamily="18" charset="-127"/>
                  <a:ea typeface="-윤고딕330" panose="02030504000101010101" pitchFamily="18" charset="-127"/>
                </a:endParaRPr>
              </a:p>
              <a:p>
                <a:r>
                  <a:rPr lang="ko-KR" altLang="en-US" sz="400"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지번 경기 시흥시 정왕동 </a:t>
                </a:r>
                <a:r>
                  <a:rPr lang="en-US" altLang="ko-KR" sz="400"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2121-1</a:t>
                </a:r>
              </a:p>
              <a:p>
                <a:r>
                  <a:rPr lang="ko-KR" altLang="en-US" sz="400"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전화 </a:t>
                </a:r>
                <a:r>
                  <a:rPr lang="en-US" altLang="ko-KR" sz="400"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: 031-8041-1800</a:t>
                </a:r>
              </a:p>
              <a:p>
                <a:r>
                  <a:rPr lang="ko-KR" altLang="en-US" sz="400"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영업 </a:t>
                </a:r>
                <a:r>
                  <a:rPr lang="en-US" altLang="ko-KR" sz="400"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: </a:t>
                </a:r>
                <a:r>
                  <a:rPr lang="ko-KR" altLang="en-US" sz="400"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평일 </a:t>
                </a:r>
                <a:r>
                  <a:rPr lang="en-US" altLang="ko-KR" sz="400"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09:00 ~ 16:00</a:t>
                </a:r>
                <a:br>
                  <a:rPr lang="en-US" altLang="ko-KR" sz="400">
                    <a:latin typeface="-윤고딕330" panose="02030504000101010101" pitchFamily="18" charset="-127"/>
                    <a:ea typeface="-윤고딕330" panose="02030504000101010101" pitchFamily="18" charset="-127"/>
                  </a:rPr>
                </a:br>
                <a:endParaRPr lang="en-US" altLang="ko-KR" sz="400">
                  <a:latin typeface="-윤고딕330" panose="02030504000101010101" pitchFamily="18" charset="-127"/>
                  <a:ea typeface="-윤고딕330" panose="02030504000101010101" pitchFamily="18" charset="-127"/>
                </a:endParaRPr>
              </a:p>
              <a:p>
                <a:r>
                  <a:rPr lang="ko-KR" altLang="en-US" sz="400"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대기인원 </a:t>
                </a:r>
                <a:r>
                  <a:rPr lang="en-US" altLang="ko-KR" sz="400" dirty="0"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: 12</a:t>
                </a:r>
                <a:r>
                  <a:rPr lang="ko-KR" altLang="en-US" sz="400" dirty="0"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명</a:t>
                </a:r>
                <a:endParaRPr lang="en-US" altLang="ko-KR" sz="400" dirty="0">
                  <a:latin typeface="-윤고딕330" panose="02030504000101010101" pitchFamily="18" charset="-127"/>
                  <a:ea typeface="-윤고딕330" panose="02030504000101010101" pitchFamily="18" charset="-127"/>
                </a:endParaRPr>
              </a:p>
              <a:p>
                <a:r>
                  <a:rPr lang="ko-KR" altLang="en-US" sz="400"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예상시간 </a:t>
                </a:r>
                <a:r>
                  <a:rPr lang="en-US" altLang="ko-KR" sz="400" dirty="0"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: 30</a:t>
                </a:r>
                <a:r>
                  <a:rPr lang="ko-KR" altLang="en-US" sz="400" dirty="0"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분</a:t>
                </a:r>
              </a:p>
            </p:txBody>
          </p:sp>
          <p:sp>
            <p:nvSpPr>
              <p:cNvPr id="158" name="직사각형 157">
                <a:extLst>
                  <a:ext uri="{FF2B5EF4-FFF2-40B4-BE49-F238E27FC236}">
                    <a16:creationId xmlns:a16="http://schemas.microsoft.com/office/drawing/2014/main" id="{89220797-4433-4528-9B99-B5F71B4D30C7}"/>
                  </a:ext>
                </a:extLst>
              </p:cNvPr>
              <p:cNvSpPr/>
              <p:nvPr/>
            </p:nvSpPr>
            <p:spPr>
              <a:xfrm>
                <a:off x="5053292" y="3823105"/>
                <a:ext cx="210132" cy="111245"/>
              </a:xfrm>
              <a:prstGeom prst="rect">
                <a:avLst/>
              </a:prstGeom>
              <a:noFill/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</p:grpSp>
        <p:pic>
          <p:nvPicPr>
            <p:cNvPr id="154" name="그림 153">
              <a:extLst>
                <a:ext uri="{FF2B5EF4-FFF2-40B4-BE49-F238E27FC236}">
                  <a16:creationId xmlns:a16="http://schemas.microsoft.com/office/drawing/2014/main" id="{044F3C8B-A172-45A9-9A22-228B6695F20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662090" y="2565174"/>
              <a:ext cx="1858433" cy="488232"/>
            </a:xfrm>
            <a:prstGeom prst="rect">
              <a:avLst/>
            </a:prstGeom>
          </p:spPr>
        </p:pic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1FA7CDEF-0D8D-42A6-9BA4-144005935535}"/>
                </a:ext>
              </a:extLst>
            </p:cNvPr>
            <p:cNvSpPr txBox="1"/>
            <p:nvPr/>
          </p:nvSpPr>
          <p:spPr>
            <a:xfrm>
              <a:off x="7662089" y="4690079"/>
              <a:ext cx="705791" cy="320151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600" b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전화</a:t>
              </a:r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68E05BA5-8BE1-4464-BD02-22CA5D7120D6}"/>
                </a:ext>
              </a:extLst>
            </p:cNvPr>
            <p:cNvSpPr txBox="1"/>
            <p:nvPr/>
          </p:nvSpPr>
          <p:spPr>
            <a:xfrm>
              <a:off x="8426848" y="4682912"/>
              <a:ext cx="991387" cy="32015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600" b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예약하기</a:t>
              </a:r>
            </a:p>
          </p:txBody>
        </p:sp>
      </p:grpSp>
      <p:sp>
        <p:nvSpPr>
          <p:cNvPr id="180" name="TextBox 179">
            <a:extLst>
              <a:ext uri="{FF2B5EF4-FFF2-40B4-BE49-F238E27FC236}">
                <a16:creationId xmlns:a16="http://schemas.microsoft.com/office/drawing/2014/main" id="{02B58A17-A822-464B-9D77-4CDBC72DE633}"/>
              </a:ext>
            </a:extLst>
          </p:cNvPr>
          <p:cNvSpPr txBox="1"/>
          <p:nvPr/>
        </p:nvSpPr>
        <p:spPr>
          <a:xfrm>
            <a:off x="2871959" y="2442809"/>
            <a:ext cx="248978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>
                <a:latin typeface="-윤고딕320" panose="02030504000101010101" pitchFamily="18" charset="-127"/>
                <a:ea typeface="-윤고딕320" panose="02030504000101010101" pitchFamily="18" charset="-127"/>
              </a:rPr>
              <a:t>Server    </a:t>
            </a:r>
          </a:p>
          <a:p>
            <a:endParaRPr lang="en-US" altLang="ko-KR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>
                <a:latin typeface="-윤고딕320" panose="02030504000101010101" pitchFamily="18" charset="-127"/>
                <a:ea typeface="-윤고딕320" panose="02030504000101010101" pitchFamily="18" charset="-127"/>
              </a:rPr>
              <a:t>지역 내 은행 대기 정보 </a:t>
            </a:r>
            <a:br>
              <a:rPr lang="en-US" altLang="ko-KR">
                <a:latin typeface="-윤고딕320" panose="02030504000101010101" pitchFamily="18" charset="-127"/>
                <a:ea typeface="-윤고딕320" panose="02030504000101010101" pitchFamily="18" charset="-127"/>
              </a:rPr>
            </a:br>
            <a:r>
              <a:rPr lang="en-US" altLang="ko-KR">
                <a:latin typeface="-윤고딕320" panose="02030504000101010101" pitchFamily="18" charset="-127"/>
                <a:ea typeface="-윤고딕320" panose="02030504000101010101" pitchFamily="18" charset="-127"/>
              </a:rPr>
              <a:t>App</a:t>
            </a:r>
            <a:r>
              <a:rPr lang="ko-KR" altLang="en-US">
                <a:latin typeface="-윤고딕320" panose="02030504000101010101" pitchFamily="18" charset="-127"/>
                <a:ea typeface="-윤고딕320" panose="02030504000101010101" pitchFamily="18" charset="-127"/>
              </a:rPr>
              <a:t>에게 제공</a:t>
            </a:r>
            <a:endParaRPr lang="en-US" altLang="ko-KR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181" name="그림 180">
            <a:extLst>
              <a:ext uri="{FF2B5EF4-FFF2-40B4-BE49-F238E27FC236}">
                <a16:creationId xmlns:a16="http://schemas.microsoft.com/office/drawing/2014/main" id="{066F2199-B886-40BD-B610-DBCDC15EDDE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00832" y="1926656"/>
            <a:ext cx="990625" cy="990625"/>
          </a:xfrm>
          <a:prstGeom prst="rect">
            <a:avLst/>
          </a:prstGeom>
        </p:spPr>
      </p:pic>
      <p:grpSp>
        <p:nvGrpSpPr>
          <p:cNvPr id="182" name="그룹 181">
            <a:extLst>
              <a:ext uri="{FF2B5EF4-FFF2-40B4-BE49-F238E27FC236}">
                <a16:creationId xmlns:a16="http://schemas.microsoft.com/office/drawing/2014/main" id="{C0BE74AF-97D6-4EA3-8979-C096CAEB463B}"/>
              </a:ext>
            </a:extLst>
          </p:cNvPr>
          <p:cNvGrpSpPr/>
          <p:nvPr/>
        </p:nvGrpSpPr>
        <p:grpSpPr>
          <a:xfrm>
            <a:off x="8988956" y="4119843"/>
            <a:ext cx="1773035" cy="2508950"/>
            <a:chOff x="791062" y="1597416"/>
            <a:chExt cx="3177360" cy="4349709"/>
          </a:xfrm>
        </p:grpSpPr>
        <p:grpSp>
          <p:nvGrpSpPr>
            <p:cNvPr id="183" name="그룹 182">
              <a:extLst>
                <a:ext uri="{FF2B5EF4-FFF2-40B4-BE49-F238E27FC236}">
                  <a16:creationId xmlns:a16="http://schemas.microsoft.com/office/drawing/2014/main" id="{A8F36BAF-EE9F-4EF4-9827-0FBF40CD42DE}"/>
                </a:ext>
              </a:extLst>
            </p:cNvPr>
            <p:cNvGrpSpPr/>
            <p:nvPr/>
          </p:nvGrpSpPr>
          <p:grpSpPr>
            <a:xfrm>
              <a:off x="791062" y="1597416"/>
              <a:ext cx="3177360" cy="4349709"/>
              <a:chOff x="762960" y="1684085"/>
              <a:chExt cx="3177360" cy="4349709"/>
            </a:xfrm>
          </p:grpSpPr>
          <p:pic>
            <p:nvPicPr>
              <p:cNvPr id="193" name="그림 192">
                <a:extLst>
                  <a:ext uri="{FF2B5EF4-FFF2-40B4-BE49-F238E27FC236}">
                    <a16:creationId xmlns:a16="http://schemas.microsoft.com/office/drawing/2014/main" id="{367D6B03-CC99-4560-8589-C9D5E31EC8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62960" y="1684085"/>
                <a:ext cx="3177360" cy="4349709"/>
              </a:xfrm>
              <a:prstGeom prst="rect">
                <a:avLst/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</p:pic>
          <p:sp>
            <p:nvSpPr>
              <p:cNvPr id="194" name="직사각형 193">
                <a:extLst>
                  <a:ext uri="{FF2B5EF4-FFF2-40B4-BE49-F238E27FC236}">
                    <a16:creationId xmlns:a16="http://schemas.microsoft.com/office/drawing/2014/main" id="{F3C948FF-FB64-406F-8CC6-1D9134B0DE47}"/>
                  </a:ext>
                </a:extLst>
              </p:cNvPr>
              <p:cNvSpPr/>
              <p:nvPr/>
            </p:nvSpPr>
            <p:spPr>
              <a:xfrm>
                <a:off x="1221751" y="2207415"/>
                <a:ext cx="2368807" cy="338059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</p:grpSp>
        <p:pic>
          <p:nvPicPr>
            <p:cNvPr id="184" name="그림 183">
              <a:extLst>
                <a:ext uri="{FF2B5EF4-FFF2-40B4-BE49-F238E27FC236}">
                  <a16:creationId xmlns:a16="http://schemas.microsoft.com/office/drawing/2014/main" id="{D7784071-1307-4C30-9E85-60983BD13B9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71502" y="2828189"/>
              <a:ext cx="1913633" cy="2333740"/>
            </a:xfrm>
            <a:prstGeom prst="rect">
              <a:avLst/>
            </a:prstGeom>
          </p:spPr>
        </p:pic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E9D18477-A19E-4334-92EC-37CC6AAF3195}"/>
                </a:ext>
              </a:extLst>
            </p:cNvPr>
            <p:cNvSpPr txBox="1"/>
            <p:nvPr/>
          </p:nvSpPr>
          <p:spPr>
            <a:xfrm>
              <a:off x="2751437" y="2886379"/>
              <a:ext cx="722791" cy="586943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400" dirty="0">
                  <a:latin typeface="-윤고딕330" panose="02030504000101010101" pitchFamily="18" charset="-127"/>
                  <a:ea typeface="-윤고딕330" panose="02030504000101010101" pitchFamily="18" charset="-127"/>
                </a:rPr>
                <a:t>대기인원 </a:t>
              </a:r>
              <a:r>
                <a:rPr lang="en-US" altLang="ko-KR" sz="400" dirty="0">
                  <a:latin typeface="-윤고딕330" panose="02030504000101010101" pitchFamily="18" charset="-127"/>
                  <a:ea typeface="-윤고딕330" panose="02030504000101010101" pitchFamily="18" charset="-127"/>
                </a:rPr>
                <a:t>: 12</a:t>
              </a:r>
              <a:r>
                <a:rPr lang="ko-KR" altLang="en-US" sz="400" dirty="0">
                  <a:latin typeface="-윤고딕330" panose="02030504000101010101" pitchFamily="18" charset="-127"/>
                  <a:ea typeface="-윤고딕330" panose="02030504000101010101" pitchFamily="18" charset="-127"/>
                </a:rPr>
                <a:t>명</a:t>
              </a:r>
              <a:endParaRPr lang="en-US" altLang="ko-KR" sz="400" dirty="0"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  <a:p>
              <a:r>
                <a:rPr lang="ko-KR" altLang="en-US" sz="400">
                  <a:latin typeface="-윤고딕330" panose="02030504000101010101" pitchFamily="18" charset="-127"/>
                  <a:ea typeface="-윤고딕330" panose="02030504000101010101" pitchFamily="18" charset="-127"/>
                </a:rPr>
                <a:t>예상시간 </a:t>
              </a:r>
              <a:r>
                <a:rPr lang="en-US" altLang="ko-KR" sz="400" dirty="0">
                  <a:latin typeface="-윤고딕330" panose="02030504000101010101" pitchFamily="18" charset="-127"/>
                  <a:ea typeface="-윤고딕330" panose="02030504000101010101" pitchFamily="18" charset="-127"/>
                </a:rPr>
                <a:t>: 30</a:t>
              </a:r>
              <a:r>
                <a:rPr lang="ko-KR" altLang="en-US" sz="400" dirty="0">
                  <a:latin typeface="-윤고딕330" panose="02030504000101010101" pitchFamily="18" charset="-127"/>
                  <a:ea typeface="-윤고딕330" panose="02030504000101010101" pitchFamily="18" charset="-127"/>
                </a:rPr>
                <a:t>분</a:t>
              </a:r>
            </a:p>
          </p:txBody>
        </p:sp>
        <p:sp>
          <p:nvSpPr>
            <p:cNvPr id="186" name="TextBox 185">
              <a:extLst>
                <a:ext uri="{FF2B5EF4-FFF2-40B4-BE49-F238E27FC236}">
                  <a16:creationId xmlns:a16="http://schemas.microsoft.com/office/drawing/2014/main" id="{83A39C53-D62F-481A-B93D-172B5239F09C}"/>
                </a:ext>
              </a:extLst>
            </p:cNvPr>
            <p:cNvSpPr txBox="1"/>
            <p:nvPr/>
          </p:nvSpPr>
          <p:spPr>
            <a:xfrm>
              <a:off x="2712386" y="4577153"/>
              <a:ext cx="761842" cy="584778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400" dirty="0">
                  <a:latin typeface="-윤고딕330" panose="02030504000101010101" pitchFamily="18" charset="-127"/>
                  <a:ea typeface="-윤고딕330" panose="02030504000101010101" pitchFamily="18" charset="-127"/>
                </a:rPr>
                <a:t>대기인원 </a:t>
              </a:r>
              <a:r>
                <a:rPr lang="en-US" altLang="ko-KR" sz="400" dirty="0">
                  <a:latin typeface="-윤고딕330" panose="02030504000101010101" pitchFamily="18" charset="-127"/>
                  <a:ea typeface="-윤고딕330" panose="02030504000101010101" pitchFamily="18" charset="-127"/>
                </a:rPr>
                <a:t>: 4</a:t>
              </a:r>
              <a:r>
                <a:rPr lang="ko-KR" altLang="en-US" sz="400" dirty="0">
                  <a:latin typeface="-윤고딕330" panose="02030504000101010101" pitchFamily="18" charset="-127"/>
                  <a:ea typeface="-윤고딕330" panose="02030504000101010101" pitchFamily="18" charset="-127"/>
                </a:rPr>
                <a:t>명</a:t>
              </a:r>
              <a:endParaRPr lang="en-US" altLang="ko-KR" sz="400" dirty="0"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  <a:p>
              <a:r>
                <a:rPr lang="ko-KR" altLang="en-US" sz="400">
                  <a:latin typeface="-윤고딕330" panose="02030504000101010101" pitchFamily="18" charset="-127"/>
                  <a:ea typeface="-윤고딕330" panose="02030504000101010101" pitchFamily="18" charset="-127"/>
                </a:rPr>
                <a:t>예상시간 </a:t>
              </a:r>
              <a:r>
                <a:rPr lang="en-US" altLang="ko-KR" sz="400" dirty="0">
                  <a:latin typeface="-윤고딕330" panose="02030504000101010101" pitchFamily="18" charset="-127"/>
                  <a:ea typeface="-윤고딕330" panose="02030504000101010101" pitchFamily="18" charset="-127"/>
                </a:rPr>
                <a:t>: 12</a:t>
              </a:r>
              <a:r>
                <a:rPr lang="ko-KR" altLang="en-US" sz="400" dirty="0">
                  <a:latin typeface="-윤고딕330" panose="02030504000101010101" pitchFamily="18" charset="-127"/>
                  <a:ea typeface="-윤고딕330" panose="02030504000101010101" pitchFamily="18" charset="-127"/>
                </a:rPr>
                <a:t>분</a:t>
              </a:r>
            </a:p>
          </p:txBody>
        </p: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8B693DE7-C491-4947-8D38-11123BF08955}"/>
                </a:ext>
              </a:extLst>
            </p:cNvPr>
            <p:cNvSpPr txBox="1"/>
            <p:nvPr/>
          </p:nvSpPr>
          <p:spPr>
            <a:xfrm>
              <a:off x="1471502" y="2829051"/>
              <a:ext cx="722791" cy="586945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400" dirty="0">
                  <a:latin typeface="-윤고딕330" panose="02030504000101010101" pitchFamily="18" charset="-127"/>
                  <a:ea typeface="-윤고딕330" panose="02030504000101010101" pitchFamily="18" charset="-127"/>
                </a:rPr>
                <a:t>대기인원 </a:t>
              </a:r>
              <a:r>
                <a:rPr lang="en-US" altLang="ko-KR" sz="400" dirty="0">
                  <a:latin typeface="-윤고딕330" panose="02030504000101010101" pitchFamily="18" charset="-127"/>
                  <a:ea typeface="-윤고딕330" panose="02030504000101010101" pitchFamily="18" charset="-127"/>
                </a:rPr>
                <a:t>: 7</a:t>
              </a:r>
              <a:r>
                <a:rPr lang="ko-KR" altLang="en-US" sz="400" dirty="0">
                  <a:latin typeface="-윤고딕330" panose="02030504000101010101" pitchFamily="18" charset="-127"/>
                  <a:ea typeface="-윤고딕330" panose="02030504000101010101" pitchFamily="18" charset="-127"/>
                </a:rPr>
                <a:t>명</a:t>
              </a:r>
              <a:endParaRPr lang="en-US" altLang="ko-KR" sz="400" dirty="0"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  <a:p>
              <a:r>
                <a:rPr lang="ko-KR" altLang="en-US" sz="400">
                  <a:latin typeface="-윤고딕330" panose="02030504000101010101" pitchFamily="18" charset="-127"/>
                  <a:ea typeface="-윤고딕330" panose="02030504000101010101" pitchFamily="18" charset="-127"/>
                </a:rPr>
                <a:t>예상시간 </a:t>
              </a:r>
              <a:r>
                <a:rPr lang="en-US" altLang="ko-KR" sz="400" dirty="0">
                  <a:latin typeface="-윤고딕330" panose="02030504000101010101" pitchFamily="18" charset="-127"/>
                  <a:ea typeface="-윤고딕330" panose="02030504000101010101" pitchFamily="18" charset="-127"/>
                </a:rPr>
                <a:t>: 18</a:t>
              </a:r>
              <a:r>
                <a:rPr lang="ko-KR" altLang="en-US" sz="400" dirty="0">
                  <a:latin typeface="-윤고딕330" panose="02030504000101010101" pitchFamily="18" charset="-127"/>
                  <a:ea typeface="-윤고딕330" panose="02030504000101010101" pitchFamily="18" charset="-127"/>
                </a:rPr>
                <a:t>분</a:t>
              </a:r>
            </a:p>
          </p:txBody>
        </p:sp>
        <p:sp>
          <p:nvSpPr>
            <p:cNvPr id="188" name="TextBox 187">
              <a:extLst>
                <a:ext uri="{FF2B5EF4-FFF2-40B4-BE49-F238E27FC236}">
                  <a16:creationId xmlns:a16="http://schemas.microsoft.com/office/drawing/2014/main" id="{80458F25-B3A2-4E96-9F5F-D17041BEA4ED}"/>
                </a:ext>
              </a:extLst>
            </p:cNvPr>
            <p:cNvSpPr txBox="1"/>
            <p:nvPr/>
          </p:nvSpPr>
          <p:spPr>
            <a:xfrm>
              <a:off x="1583268" y="4110357"/>
              <a:ext cx="779355" cy="586943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400" dirty="0">
                  <a:latin typeface="-윤고딕330" panose="02030504000101010101" pitchFamily="18" charset="-127"/>
                  <a:ea typeface="-윤고딕330" panose="02030504000101010101" pitchFamily="18" charset="-127"/>
                </a:rPr>
                <a:t>대기인원 </a:t>
              </a:r>
              <a:r>
                <a:rPr lang="en-US" altLang="ko-KR" sz="400" dirty="0">
                  <a:latin typeface="-윤고딕330" panose="02030504000101010101" pitchFamily="18" charset="-127"/>
                  <a:ea typeface="-윤고딕330" panose="02030504000101010101" pitchFamily="18" charset="-127"/>
                </a:rPr>
                <a:t>: 36</a:t>
              </a:r>
              <a:r>
                <a:rPr lang="ko-KR" altLang="en-US" sz="400" dirty="0">
                  <a:latin typeface="-윤고딕330" panose="02030504000101010101" pitchFamily="18" charset="-127"/>
                  <a:ea typeface="-윤고딕330" panose="02030504000101010101" pitchFamily="18" charset="-127"/>
                </a:rPr>
                <a:t>명</a:t>
              </a:r>
              <a:endParaRPr lang="en-US" altLang="ko-KR" sz="400" dirty="0"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  <a:p>
              <a:r>
                <a:rPr lang="ko-KR" altLang="en-US" sz="400">
                  <a:latin typeface="-윤고딕330" panose="02030504000101010101" pitchFamily="18" charset="-127"/>
                  <a:ea typeface="-윤고딕330" panose="02030504000101010101" pitchFamily="18" charset="-127"/>
                </a:rPr>
                <a:t>예상시간 </a:t>
              </a:r>
              <a:r>
                <a:rPr lang="en-US" altLang="ko-KR" sz="400" dirty="0">
                  <a:latin typeface="-윤고딕330" panose="02030504000101010101" pitchFamily="18" charset="-127"/>
                  <a:ea typeface="-윤고딕330" panose="02030504000101010101" pitchFamily="18" charset="-127"/>
                </a:rPr>
                <a:t>: 1</a:t>
              </a:r>
              <a:r>
                <a:rPr lang="ko-KR" altLang="en-US" sz="400" dirty="0">
                  <a:latin typeface="-윤고딕330" panose="02030504000101010101" pitchFamily="18" charset="-127"/>
                  <a:ea typeface="-윤고딕330" panose="02030504000101010101" pitchFamily="18" charset="-127"/>
                </a:rPr>
                <a:t>시간 </a:t>
              </a:r>
              <a:r>
                <a:rPr lang="en-US" altLang="ko-KR" sz="400" dirty="0">
                  <a:latin typeface="-윤고딕330" panose="02030504000101010101" pitchFamily="18" charset="-127"/>
                  <a:ea typeface="-윤고딕330" panose="02030504000101010101" pitchFamily="18" charset="-127"/>
                </a:rPr>
                <a:t>30</a:t>
              </a:r>
              <a:r>
                <a:rPr lang="ko-KR" altLang="en-US" sz="400" dirty="0">
                  <a:latin typeface="-윤고딕330" panose="02030504000101010101" pitchFamily="18" charset="-127"/>
                  <a:ea typeface="-윤고딕330" panose="02030504000101010101" pitchFamily="18" charset="-127"/>
                </a:rPr>
                <a:t>분</a:t>
              </a:r>
            </a:p>
          </p:txBody>
        </p:sp>
        <p:cxnSp>
          <p:nvCxnSpPr>
            <p:cNvPr id="189" name="연결선: 꺾임 188">
              <a:extLst>
                <a:ext uri="{FF2B5EF4-FFF2-40B4-BE49-F238E27FC236}">
                  <a16:creationId xmlns:a16="http://schemas.microsoft.com/office/drawing/2014/main" id="{AAE43EC0-D1FB-4C68-843F-37FA9F5CB9AE}"/>
                </a:ext>
              </a:extLst>
            </p:cNvPr>
            <p:cNvCxnSpPr>
              <a:cxnSpLocks/>
              <a:stCxn id="185" idx="2"/>
            </p:cNvCxnSpPr>
            <p:nvPr/>
          </p:nvCxnSpPr>
          <p:spPr>
            <a:xfrm rot="5400000">
              <a:off x="2794171" y="3344685"/>
              <a:ext cx="190025" cy="447300"/>
            </a:xfrm>
            <a:prstGeom prst="bentConnector2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연결선: 꺾임 189">
              <a:extLst>
                <a:ext uri="{FF2B5EF4-FFF2-40B4-BE49-F238E27FC236}">
                  <a16:creationId xmlns:a16="http://schemas.microsoft.com/office/drawing/2014/main" id="{DB83249B-CDB6-41EC-B4CF-461D8026E448}"/>
                </a:ext>
              </a:extLst>
            </p:cNvPr>
            <p:cNvCxnSpPr>
              <a:cxnSpLocks/>
              <a:stCxn id="188" idx="0"/>
            </p:cNvCxnSpPr>
            <p:nvPr/>
          </p:nvCxnSpPr>
          <p:spPr>
            <a:xfrm rot="16200000" flipV="1">
              <a:off x="1624290" y="3761700"/>
              <a:ext cx="543244" cy="154069"/>
            </a:xfrm>
            <a:prstGeom prst="bentConnector3">
              <a:avLst>
                <a:gd name="adj1" fmla="val 50000"/>
              </a:avLst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연결선: 꺾임 190">
              <a:extLst>
                <a:ext uri="{FF2B5EF4-FFF2-40B4-BE49-F238E27FC236}">
                  <a16:creationId xmlns:a16="http://schemas.microsoft.com/office/drawing/2014/main" id="{085DC51B-790A-4109-A724-9D809A743C9E}"/>
                </a:ext>
              </a:extLst>
            </p:cNvPr>
            <p:cNvCxnSpPr>
              <a:cxnSpLocks/>
              <a:stCxn id="186" idx="0"/>
            </p:cNvCxnSpPr>
            <p:nvPr/>
          </p:nvCxnSpPr>
          <p:spPr>
            <a:xfrm rot="5400000" flipH="1" flipV="1">
              <a:off x="3005727" y="4452753"/>
              <a:ext cx="211982" cy="36821"/>
            </a:xfrm>
            <a:prstGeom prst="bentConnector3">
              <a:avLst>
                <a:gd name="adj1" fmla="val 50000"/>
              </a:avLst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2" name="TextBox 191">
              <a:extLst>
                <a:ext uri="{FF2B5EF4-FFF2-40B4-BE49-F238E27FC236}">
                  <a16:creationId xmlns:a16="http://schemas.microsoft.com/office/drawing/2014/main" id="{E912F6AD-ACCC-4BAA-8B96-1D4D173CAF08}"/>
                </a:ext>
              </a:extLst>
            </p:cNvPr>
            <p:cNvSpPr txBox="1"/>
            <p:nvPr/>
          </p:nvSpPr>
          <p:spPr>
            <a:xfrm>
              <a:off x="1260220" y="2135863"/>
              <a:ext cx="2368807" cy="40018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900">
                  <a:solidFill>
                    <a:schemeClr val="tx2">
                      <a:lumMod val="50000"/>
                    </a:schemeClr>
                  </a:solidFill>
                  <a:latin typeface="-윤고딕340" panose="02030504000101010101" pitchFamily="18" charset="-127"/>
                  <a:ea typeface="-윤고딕340" panose="02030504000101010101" pitchFamily="18" charset="-127"/>
                </a:rPr>
                <a:t>은행 찾기</a:t>
              </a:r>
              <a:endParaRPr lang="ko-KR" altLang="en-US" sz="800">
                <a:solidFill>
                  <a:schemeClr val="tx2">
                    <a:lumMod val="50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</p:grpSp>
      <p:sp>
        <p:nvSpPr>
          <p:cNvPr id="195" name="TextBox 194">
            <a:extLst>
              <a:ext uri="{FF2B5EF4-FFF2-40B4-BE49-F238E27FC236}">
                <a16:creationId xmlns:a16="http://schemas.microsoft.com/office/drawing/2014/main" id="{7A6D054D-0ACE-4426-8D4B-00CAD858C406}"/>
              </a:ext>
            </a:extLst>
          </p:cNvPr>
          <p:cNvSpPr txBox="1"/>
          <p:nvPr/>
        </p:nvSpPr>
        <p:spPr>
          <a:xfrm>
            <a:off x="2869159" y="4778711"/>
            <a:ext cx="270138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>
                <a:latin typeface="-윤고딕320" panose="02030504000101010101" pitchFamily="18" charset="-127"/>
                <a:ea typeface="-윤고딕320" panose="02030504000101010101" pitchFamily="18" charset="-127"/>
              </a:rPr>
              <a:t>Server    </a:t>
            </a:r>
          </a:p>
          <a:p>
            <a:endParaRPr lang="en-US" altLang="ko-KR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>
                <a:latin typeface="-윤고딕320" panose="02030504000101010101" pitchFamily="18" charset="-127"/>
                <a:ea typeface="-윤고딕320" panose="02030504000101010101" pitchFamily="18" charset="-127"/>
              </a:rPr>
              <a:t>사용자 현 위치 대비 </a:t>
            </a:r>
            <a:br>
              <a:rPr lang="en-US" altLang="ko-KR">
                <a:latin typeface="-윤고딕320" panose="02030504000101010101" pitchFamily="18" charset="-127"/>
                <a:ea typeface="-윤고딕320" panose="02030504000101010101" pitchFamily="18" charset="-127"/>
              </a:rPr>
            </a:br>
            <a:r>
              <a:rPr lang="ko-KR" altLang="en-US">
                <a:latin typeface="-윤고딕320" panose="02030504000101010101" pitchFamily="18" charset="-127"/>
                <a:ea typeface="-윤고딕320" panose="02030504000101010101" pitchFamily="18" charset="-127"/>
              </a:rPr>
              <a:t>대기 시간 고려 추천 은행 </a:t>
            </a:r>
            <a:br>
              <a:rPr lang="en-US" altLang="ko-KR">
                <a:latin typeface="-윤고딕320" panose="02030504000101010101" pitchFamily="18" charset="-127"/>
                <a:ea typeface="-윤고딕320" panose="02030504000101010101" pitchFamily="18" charset="-127"/>
              </a:rPr>
            </a:br>
            <a:r>
              <a:rPr lang="ko-KR" altLang="en-US">
                <a:latin typeface="-윤고딕320" panose="02030504000101010101" pitchFamily="18" charset="-127"/>
                <a:ea typeface="-윤고딕320" panose="02030504000101010101" pitchFamily="18" charset="-127"/>
              </a:rPr>
              <a:t>팝업 제공 </a:t>
            </a:r>
            <a:endParaRPr lang="en-US" altLang="ko-KR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196" name="그림 195">
            <a:extLst>
              <a:ext uri="{FF2B5EF4-FFF2-40B4-BE49-F238E27FC236}">
                <a16:creationId xmlns:a16="http://schemas.microsoft.com/office/drawing/2014/main" id="{15C0B920-A7B0-4A28-B583-4D058A2FEF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98032" y="4262558"/>
            <a:ext cx="990625" cy="990625"/>
          </a:xfrm>
          <a:prstGeom prst="rect">
            <a:avLst/>
          </a:prstGeom>
        </p:spPr>
      </p:pic>
      <p:cxnSp>
        <p:nvCxnSpPr>
          <p:cNvPr id="197" name="직선 화살표 연결선 196">
            <a:extLst>
              <a:ext uri="{FF2B5EF4-FFF2-40B4-BE49-F238E27FC236}">
                <a16:creationId xmlns:a16="http://schemas.microsoft.com/office/drawing/2014/main" id="{DAF613E6-5F69-4A83-B60E-FCC4FBA051A7}"/>
              </a:ext>
            </a:extLst>
          </p:cNvPr>
          <p:cNvCxnSpPr>
            <a:cxnSpLocks/>
          </p:cNvCxnSpPr>
          <p:nvPr/>
        </p:nvCxnSpPr>
        <p:spPr>
          <a:xfrm>
            <a:off x="5283922" y="2550232"/>
            <a:ext cx="583672" cy="0"/>
          </a:xfrm>
          <a:prstGeom prst="straightConnector1">
            <a:avLst/>
          </a:prstGeom>
          <a:ln w="571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직선 화살표 연결선 197">
            <a:extLst>
              <a:ext uri="{FF2B5EF4-FFF2-40B4-BE49-F238E27FC236}">
                <a16:creationId xmlns:a16="http://schemas.microsoft.com/office/drawing/2014/main" id="{C2943D74-B902-4D88-B8F9-E38A8EC4B3C6}"/>
              </a:ext>
            </a:extLst>
          </p:cNvPr>
          <p:cNvCxnSpPr>
            <a:cxnSpLocks/>
          </p:cNvCxnSpPr>
          <p:nvPr/>
        </p:nvCxnSpPr>
        <p:spPr>
          <a:xfrm flipV="1">
            <a:off x="5361743" y="4130081"/>
            <a:ext cx="505851" cy="385985"/>
          </a:xfrm>
          <a:prstGeom prst="straightConnector1">
            <a:avLst/>
          </a:prstGeom>
          <a:ln w="571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98575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C80CCB9-1758-4328-B460-E82882B6F49F}"/>
              </a:ext>
            </a:extLst>
          </p:cNvPr>
          <p:cNvCxnSpPr/>
          <p:nvPr/>
        </p:nvCxnSpPr>
        <p:spPr>
          <a:xfrm>
            <a:off x="508000" y="571500"/>
            <a:ext cx="24003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DE9D3FAC-21C1-42F4-8C5A-7B6DD6578892}"/>
              </a:ext>
            </a:extLst>
          </p:cNvPr>
          <p:cNvCxnSpPr>
            <a:cxnSpLocks/>
          </p:cNvCxnSpPr>
          <p:nvPr/>
        </p:nvCxnSpPr>
        <p:spPr>
          <a:xfrm>
            <a:off x="3339075" y="571500"/>
            <a:ext cx="82423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B39D909-1D0E-484D-9853-79AA4A432F4E}"/>
              </a:ext>
            </a:extLst>
          </p:cNvPr>
          <p:cNvSpPr txBox="1"/>
          <p:nvPr/>
        </p:nvSpPr>
        <p:spPr>
          <a:xfrm>
            <a:off x="457204" y="147935"/>
            <a:ext cx="67978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>
                <a:latin typeface="-윤고딕330" panose="02030504000101010101" pitchFamily="18" charset="-127"/>
                <a:ea typeface="-윤고딕330" panose="02030504000101010101" pitchFamily="18" charset="-127"/>
              </a:rPr>
              <a:t>03 </a:t>
            </a:r>
            <a:r>
              <a:rPr lang="ko-KR" altLang="en-US" sz="2000" b="1">
                <a:latin typeface="-윤고딕330" panose="02030504000101010101" pitchFamily="18" charset="-127"/>
                <a:ea typeface="-윤고딕330" panose="02030504000101010101" pitchFamily="18" charset="-127"/>
              </a:rPr>
              <a:t>시스템 수행 시나리오 </a:t>
            </a:r>
            <a:r>
              <a:rPr lang="en-US" altLang="ko-KR" sz="2000" b="1">
                <a:latin typeface="-윤고딕330" panose="02030504000101010101" pitchFamily="18" charset="-127"/>
                <a:ea typeface="-윤고딕330" panose="02030504000101010101" pitchFamily="18" charset="-127"/>
              </a:rPr>
              <a:t>– QR</a:t>
            </a:r>
            <a:r>
              <a:rPr lang="ko-KR" altLang="en-US" sz="2000" b="1">
                <a:latin typeface="-윤고딕330" panose="02030504000101010101" pitchFamily="18" charset="-127"/>
                <a:ea typeface="-윤고딕330" panose="02030504000101010101" pitchFamily="18" charset="-127"/>
              </a:rPr>
              <a:t>코드 인식 </a:t>
            </a:r>
            <a:r>
              <a:rPr lang="en-US" altLang="ko-KR" sz="2000" b="1">
                <a:latin typeface="-윤고딕330" panose="02030504000101010101" pitchFamily="18" charset="-127"/>
                <a:ea typeface="-윤고딕330" panose="02030504000101010101" pitchFamily="18" charset="-127"/>
              </a:rPr>
              <a:t>(</a:t>
            </a:r>
            <a:r>
              <a:rPr lang="ko-KR" altLang="en-US" sz="2000" b="1">
                <a:latin typeface="-윤고딕330" panose="02030504000101010101" pitchFamily="18" charset="-127"/>
                <a:ea typeface="-윤고딕330" panose="02030504000101010101" pitchFamily="18" charset="-127"/>
              </a:rPr>
              <a:t>오프라인</a:t>
            </a:r>
            <a:r>
              <a:rPr lang="en-US" altLang="ko-KR" sz="2000" b="1">
                <a:latin typeface="-윤고딕330" panose="02030504000101010101" pitchFamily="18" charset="-127"/>
                <a:ea typeface="-윤고딕330" panose="02030504000101010101" pitchFamily="18" charset="-127"/>
              </a:rPr>
              <a:t>)</a:t>
            </a:r>
            <a:endParaRPr lang="ko-KR" altLang="en-US" sz="2000"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endParaRPr lang="en-US" altLang="ko-KR" sz="2000" b="1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2CD34349-55CC-4F06-B09E-7AE0AD025A08}"/>
              </a:ext>
            </a:extLst>
          </p:cNvPr>
          <p:cNvGrpSpPr/>
          <p:nvPr/>
        </p:nvGrpSpPr>
        <p:grpSpPr>
          <a:xfrm>
            <a:off x="6632819" y="719003"/>
            <a:ext cx="1774031" cy="2508950"/>
            <a:chOff x="2208476" y="1681590"/>
            <a:chExt cx="3177360" cy="4349709"/>
          </a:xfrm>
        </p:grpSpPr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9B6FBDBD-BA32-4595-9790-46FAC690B2A0}"/>
                </a:ext>
              </a:extLst>
            </p:cNvPr>
            <p:cNvGrpSpPr/>
            <p:nvPr/>
          </p:nvGrpSpPr>
          <p:grpSpPr>
            <a:xfrm>
              <a:off x="2208476" y="1681590"/>
              <a:ext cx="3177360" cy="4349709"/>
              <a:chOff x="762960" y="1684085"/>
              <a:chExt cx="3177360" cy="4349709"/>
            </a:xfrm>
          </p:grpSpPr>
          <p:pic>
            <p:nvPicPr>
              <p:cNvPr id="46" name="그림 45">
                <a:extLst>
                  <a:ext uri="{FF2B5EF4-FFF2-40B4-BE49-F238E27FC236}">
                    <a16:creationId xmlns:a16="http://schemas.microsoft.com/office/drawing/2014/main" id="{3384399F-8157-4250-A3D3-8FC816592C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62960" y="1684085"/>
                <a:ext cx="3177360" cy="4349709"/>
              </a:xfrm>
              <a:prstGeom prst="rect">
                <a:avLst/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</p:pic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74304F44-3B23-40F9-AA66-6BA529A1A3BF}"/>
                  </a:ext>
                </a:extLst>
              </p:cNvPr>
              <p:cNvSpPr/>
              <p:nvPr/>
            </p:nvSpPr>
            <p:spPr>
              <a:xfrm>
                <a:off x="1213284" y="2207415"/>
                <a:ext cx="2368807" cy="338059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</p:grp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B2BC479-6AC9-4425-BD18-D462A388FB9E}"/>
                </a:ext>
              </a:extLst>
            </p:cNvPr>
            <p:cNvSpPr txBox="1"/>
            <p:nvPr/>
          </p:nvSpPr>
          <p:spPr>
            <a:xfrm>
              <a:off x="2677633" y="2220038"/>
              <a:ext cx="2368807" cy="3768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solidFill>
                    <a:schemeClr val="tx2">
                      <a:lumMod val="50000"/>
                    </a:schemeClr>
                  </a:solidFill>
                  <a:latin typeface="-윤고딕340" panose="02030504000101010101" pitchFamily="18" charset="-127"/>
                  <a:ea typeface="-윤고딕340" panose="02030504000101010101" pitchFamily="18" charset="-127"/>
                </a:rPr>
                <a:t>Go</a:t>
              </a:r>
              <a:r>
                <a:rPr lang="ko-KR" altLang="en-US" sz="1050">
                  <a:solidFill>
                    <a:schemeClr val="tx2">
                      <a:lumMod val="50000"/>
                    </a:schemeClr>
                  </a:solidFill>
                  <a:latin typeface="-윤고딕340" panose="02030504000101010101" pitchFamily="18" charset="-127"/>
                  <a:ea typeface="-윤고딕340" panose="02030504000101010101" pitchFamily="18" charset="-127"/>
                </a:rPr>
                <a:t>대기</a:t>
              </a:r>
              <a:r>
                <a:rPr lang="en-US" altLang="ko-KR" sz="1000">
                  <a:solidFill>
                    <a:schemeClr val="tx2">
                      <a:lumMod val="50000"/>
                    </a:schemeClr>
                  </a:solidFill>
                </a:rPr>
                <a:t> &amp;</a:t>
              </a:r>
              <a:r>
                <a:rPr lang="en-US" altLang="ko-KR" sz="1000">
                  <a:solidFill>
                    <a:schemeClr val="tx2">
                      <a:lumMod val="50000"/>
                    </a:schemeClr>
                  </a:solidFill>
                  <a:latin typeface="-윤고딕340" panose="02030504000101010101" pitchFamily="18" charset="-127"/>
                  <a:ea typeface="-윤고딕340" panose="02030504000101010101" pitchFamily="18" charset="-127"/>
                </a:rPr>
                <a:t> </a:t>
              </a:r>
              <a:r>
                <a:rPr lang="en-US" altLang="ko-KR" sz="1050">
                  <a:solidFill>
                    <a:schemeClr val="tx2">
                      <a:lumMod val="50000"/>
                    </a:schemeClr>
                  </a:solidFill>
                  <a:latin typeface="-윤고딕340" panose="02030504000101010101" pitchFamily="18" charset="-127"/>
                  <a:ea typeface="-윤고딕340" panose="02030504000101010101" pitchFamily="18" charset="-127"/>
                </a:rPr>
                <a:t>No</a:t>
              </a:r>
              <a:r>
                <a:rPr lang="ko-KR" altLang="en-US" sz="1050">
                  <a:solidFill>
                    <a:schemeClr val="tx2">
                      <a:lumMod val="50000"/>
                    </a:schemeClr>
                  </a:solidFill>
                  <a:latin typeface="-윤고딕340" panose="02030504000101010101" pitchFamily="18" charset="-127"/>
                  <a:ea typeface="-윤고딕340" panose="02030504000101010101" pitchFamily="18" charset="-127"/>
                </a:rPr>
                <a:t>대기</a:t>
              </a:r>
              <a:endParaRPr lang="ko-KR" altLang="en-US" sz="1000">
                <a:solidFill>
                  <a:schemeClr val="tx2">
                    <a:lumMod val="50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AE1121D8-7173-407F-9761-ABC2BFD344A5}"/>
                </a:ext>
              </a:extLst>
            </p:cNvPr>
            <p:cNvSpPr/>
            <p:nvPr/>
          </p:nvSpPr>
          <p:spPr>
            <a:xfrm>
              <a:off x="2874010" y="3567126"/>
              <a:ext cx="920750" cy="840696"/>
            </a:xfrm>
            <a:prstGeom prst="round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/>
                <a:t>은행</a:t>
              </a:r>
              <a:endParaRPr lang="en-US" altLang="ko-KR" sz="1100"/>
            </a:p>
            <a:p>
              <a:pPr algn="ctr"/>
              <a:r>
                <a:rPr lang="ko-KR" altLang="en-US" sz="1100"/>
                <a:t>찾기</a:t>
              </a:r>
            </a:p>
          </p:txBody>
        </p:sp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D63995E3-3A84-4570-B544-65200D5EC657}"/>
                </a:ext>
              </a:extLst>
            </p:cNvPr>
            <p:cNvSpPr/>
            <p:nvPr/>
          </p:nvSpPr>
          <p:spPr>
            <a:xfrm>
              <a:off x="3923267" y="3567126"/>
              <a:ext cx="920750" cy="840696"/>
            </a:xfrm>
            <a:prstGeom prst="roundRect">
              <a:avLst/>
            </a:prstGeom>
            <a:solidFill>
              <a:srgbClr val="FF0000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/>
                <a:t>QR</a:t>
              </a:r>
              <a:r>
                <a:rPr lang="ko-KR" altLang="en-US" sz="1100"/>
                <a:t>코드</a:t>
              </a:r>
              <a:endParaRPr lang="en-US" altLang="ko-KR" sz="1100"/>
            </a:p>
          </p:txBody>
        </p:sp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4D791818-6A27-4E3A-B4A1-CC291C6F6CD0}"/>
                </a:ext>
              </a:extLst>
            </p:cNvPr>
            <p:cNvSpPr/>
            <p:nvPr/>
          </p:nvSpPr>
          <p:spPr>
            <a:xfrm>
              <a:off x="2867660" y="4544590"/>
              <a:ext cx="920750" cy="840696"/>
            </a:xfrm>
            <a:prstGeom prst="round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/>
                <a:t>예약</a:t>
              </a:r>
              <a:endParaRPr lang="en-US" altLang="ko-KR" sz="1100"/>
            </a:p>
            <a:p>
              <a:pPr algn="ctr"/>
              <a:r>
                <a:rPr lang="ko-KR" altLang="en-US" sz="1100"/>
                <a:t>내역</a:t>
              </a:r>
            </a:p>
          </p:txBody>
        </p:sp>
        <p:sp>
          <p:nvSpPr>
            <p:cNvPr id="42" name="사각형: 둥근 모서리 41">
              <a:extLst>
                <a:ext uri="{FF2B5EF4-FFF2-40B4-BE49-F238E27FC236}">
                  <a16:creationId xmlns:a16="http://schemas.microsoft.com/office/drawing/2014/main" id="{C78141AD-D9CA-45EE-BAA4-FEBF695B07F4}"/>
                </a:ext>
              </a:extLst>
            </p:cNvPr>
            <p:cNvSpPr/>
            <p:nvPr/>
          </p:nvSpPr>
          <p:spPr>
            <a:xfrm>
              <a:off x="3916917" y="4544590"/>
              <a:ext cx="920750" cy="840696"/>
            </a:xfrm>
            <a:prstGeom prst="round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/>
                <a:t>추천</a:t>
              </a:r>
              <a:br>
                <a:rPr lang="en-US" altLang="ko-KR" sz="1100"/>
              </a:br>
              <a:r>
                <a:rPr lang="ko-KR" altLang="en-US" sz="1100"/>
                <a:t>상품</a:t>
              </a:r>
              <a:endParaRPr lang="en-US" altLang="ko-KR" sz="1100"/>
            </a:p>
          </p:txBody>
        </p: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63733514-1CF1-48DE-BAEE-964DB79F8A90}"/>
                </a:ext>
              </a:extLst>
            </p:cNvPr>
            <p:cNvGrpSpPr/>
            <p:nvPr/>
          </p:nvGrpSpPr>
          <p:grpSpPr>
            <a:xfrm>
              <a:off x="3327283" y="2487945"/>
              <a:ext cx="1154300" cy="1154300"/>
              <a:chOff x="1222434" y="2942850"/>
              <a:chExt cx="2468199" cy="2468199"/>
            </a:xfrm>
          </p:grpSpPr>
          <p:pic>
            <p:nvPicPr>
              <p:cNvPr id="44" name="그림 43">
                <a:extLst>
                  <a:ext uri="{FF2B5EF4-FFF2-40B4-BE49-F238E27FC236}">
                    <a16:creationId xmlns:a16="http://schemas.microsoft.com/office/drawing/2014/main" id="{9E8438BE-DA26-4666-BDAF-48D3C3DC65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4889" b="94667" l="2667" r="96889">
                            <a14:foregroundMark x1="72444" y1="37333" x2="72444" y2="37333"/>
                            <a14:foregroundMark x1="93333" y1="44000" x2="94222" y2="47556"/>
                            <a14:foregroundMark x1="79556" y1="16000" x2="79556" y2="16000"/>
                            <a14:foregroundMark x1="79556" y1="13778" x2="79556" y2="13778"/>
                            <a14:foregroundMark x1="96889" y1="40889" x2="97333" y2="55111"/>
                            <a14:foregroundMark x1="84000" y1="7111" x2="80444" y2="4889"/>
                            <a14:foregroundMark x1="53333" y1="27556" x2="47556" y2="26667"/>
                            <a14:foregroundMark x1="45778" y1="92444" x2="47111" y2="94667"/>
                            <a14:foregroundMark x1="16444" y1="60444" x2="11111" y2="45778"/>
                            <a14:foregroundMark x1="4444" y1="45778" x2="2667" y2="49333"/>
                            <a14:foregroundMark x1="22667" y1="16444" x2="16889" y2="11556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1690960" y="3618874"/>
                <a:ext cx="1463352" cy="1137512"/>
              </a:xfrm>
              <a:prstGeom prst="rect">
                <a:avLst/>
              </a:prstGeom>
              <a:noFill/>
            </p:spPr>
          </p:pic>
          <p:sp>
            <p:nvSpPr>
              <p:cNvPr id="45" name="곱하기 기호 44">
                <a:extLst>
                  <a:ext uri="{FF2B5EF4-FFF2-40B4-BE49-F238E27FC236}">
                    <a16:creationId xmlns:a16="http://schemas.microsoft.com/office/drawing/2014/main" id="{B431039E-CFFD-4286-B91E-335CA1ED69A2}"/>
                  </a:ext>
                </a:extLst>
              </p:cNvPr>
              <p:cNvSpPr/>
              <p:nvPr/>
            </p:nvSpPr>
            <p:spPr>
              <a:xfrm>
                <a:off x="1222434" y="2942850"/>
                <a:ext cx="2468199" cy="2468199"/>
              </a:xfrm>
              <a:prstGeom prst="mathMultiply">
                <a:avLst/>
              </a:prstGeom>
              <a:solidFill>
                <a:srgbClr val="C00000">
                  <a:alpha val="38000"/>
                </a:srgbClr>
              </a:solidFill>
              <a:ln w="3175" cap="rnd" cmpd="sng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D3D1E9B5-FD3A-4161-80D8-0BFCC41A6B5A}"/>
              </a:ext>
            </a:extLst>
          </p:cNvPr>
          <p:cNvSpPr txBox="1"/>
          <p:nvPr/>
        </p:nvSpPr>
        <p:spPr>
          <a:xfrm>
            <a:off x="6471526" y="3291182"/>
            <a:ext cx="2135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-윤고딕320" panose="02030504000101010101" pitchFamily="18" charset="-127"/>
                <a:ea typeface="-윤고딕320" panose="02030504000101010101" pitchFamily="18" charset="-127"/>
              </a:rPr>
              <a:t>QR</a:t>
            </a:r>
            <a:r>
              <a:rPr lang="ko-KR" altLang="en-US">
                <a:latin typeface="-윤고딕320" panose="02030504000101010101" pitchFamily="18" charset="-127"/>
                <a:ea typeface="-윤고딕320" panose="02030504000101010101" pitchFamily="18" charset="-127"/>
              </a:rPr>
              <a:t>코드 기능 실시</a:t>
            </a:r>
          </a:p>
        </p:txBody>
      </p:sp>
      <p:pic>
        <p:nvPicPr>
          <p:cNvPr id="20" name="_x430046552" descr="EMB000021383bdc">
            <a:extLst>
              <a:ext uri="{FF2B5EF4-FFF2-40B4-BE49-F238E27FC236}">
                <a16:creationId xmlns:a16="http://schemas.microsoft.com/office/drawing/2014/main" id="{4C5DDA10-1C13-45BF-B91D-5D780B0E41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050" y="1893196"/>
            <a:ext cx="1364618" cy="1198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C05132E-86EF-4F8C-B7DA-7E4CD7F02854}"/>
              </a:ext>
            </a:extLst>
          </p:cNvPr>
          <p:cNvSpPr txBox="1"/>
          <p:nvPr/>
        </p:nvSpPr>
        <p:spPr>
          <a:xfrm>
            <a:off x="3780804" y="3290406"/>
            <a:ext cx="2557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-윤고딕320" panose="02030504000101010101" pitchFamily="18" charset="-127"/>
                <a:ea typeface="-윤고딕320" panose="02030504000101010101" pitchFamily="18" charset="-127"/>
              </a:rPr>
              <a:t>QR</a:t>
            </a:r>
            <a:r>
              <a:rPr lang="ko-KR" altLang="en-US">
                <a:latin typeface="-윤고딕320" panose="02030504000101010101" pitchFamily="18" charset="-127"/>
                <a:ea typeface="-윤고딕320" panose="02030504000101010101" pitchFamily="18" charset="-127"/>
              </a:rPr>
              <a:t>코드와 대기번호 출력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05D348E1-F4B8-44B5-B3C0-3E875837CCBE}"/>
              </a:ext>
            </a:extLst>
          </p:cNvPr>
          <p:cNvCxnSpPr>
            <a:cxnSpLocks/>
          </p:cNvCxnSpPr>
          <p:nvPr/>
        </p:nvCxnSpPr>
        <p:spPr>
          <a:xfrm>
            <a:off x="5853102" y="2025444"/>
            <a:ext cx="583672" cy="0"/>
          </a:xfrm>
          <a:prstGeom prst="straightConnector1">
            <a:avLst/>
          </a:prstGeom>
          <a:ln w="571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9966BE1-EF34-4126-846F-1FC6B4EC0F06}"/>
              </a:ext>
            </a:extLst>
          </p:cNvPr>
          <p:cNvCxnSpPr>
            <a:cxnSpLocks/>
          </p:cNvCxnSpPr>
          <p:nvPr/>
        </p:nvCxnSpPr>
        <p:spPr>
          <a:xfrm flipH="1">
            <a:off x="3695876" y="3723296"/>
            <a:ext cx="382576" cy="430571"/>
          </a:xfrm>
          <a:prstGeom prst="straightConnector1">
            <a:avLst/>
          </a:prstGeom>
          <a:ln w="571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0F8548D1-9B95-466C-93C5-A886E2AE54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66744" y="4349852"/>
            <a:ext cx="2011708" cy="201170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62AAA2F-5999-4A98-AEE5-A8875F27EA75}"/>
              </a:ext>
            </a:extLst>
          </p:cNvPr>
          <p:cNvSpPr txBox="1"/>
          <p:nvPr/>
        </p:nvSpPr>
        <p:spPr>
          <a:xfrm>
            <a:off x="2312530" y="6310760"/>
            <a:ext cx="1322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-윤고딕320" panose="02030504000101010101" pitchFamily="18" charset="-127"/>
                <a:ea typeface="-윤고딕320" panose="02030504000101010101" pitchFamily="18" charset="-127"/>
              </a:rPr>
              <a:t>은행내 대기</a:t>
            </a: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DDF08D5F-847E-4DF9-B4A9-B3EB63916FF8}"/>
              </a:ext>
            </a:extLst>
          </p:cNvPr>
          <p:cNvCxnSpPr>
            <a:cxnSpLocks/>
          </p:cNvCxnSpPr>
          <p:nvPr/>
        </p:nvCxnSpPr>
        <p:spPr>
          <a:xfrm>
            <a:off x="4207636" y="5276440"/>
            <a:ext cx="583672" cy="0"/>
          </a:xfrm>
          <a:prstGeom prst="straightConnector1">
            <a:avLst/>
          </a:prstGeom>
          <a:ln w="571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7DBB5F51-E7E7-495D-AC4A-185FA9DC7375}"/>
              </a:ext>
            </a:extLst>
          </p:cNvPr>
          <p:cNvCxnSpPr>
            <a:cxnSpLocks/>
          </p:cNvCxnSpPr>
          <p:nvPr/>
        </p:nvCxnSpPr>
        <p:spPr>
          <a:xfrm>
            <a:off x="8590079" y="2025444"/>
            <a:ext cx="583672" cy="0"/>
          </a:xfrm>
          <a:prstGeom prst="straightConnector1">
            <a:avLst/>
          </a:prstGeom>
          <a:ln w="571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26321600-CB5B-4F64-BAD4-52998C0520DD}"/>
              </a:ext>
            </a:extLst>
          </p:cNvPr>
          <p:cNvSpPr txBox="1"/>
          <p:nvPr/>
        </p:nvSpPr>
        <p:spPr>
          <a:xfrm>
            <a:off x="10958526" y="1788812"/>
            <a:ext cx="18057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-윤고딕320" panose="02030504000101010101" pitchFamily="18" charset="-127"/>
                <a:ea typeface="-윤고딕320" panose="02030504000101010101" pitchFamily="18" charset="-127"/>
              </a:rPr>
              <a:t>  QR</a:t>
            </a:r>
            <a:r>
              <a:rPr lang="ko-KR" altLang="en-US">
                <a:latin typeface="-윤고딕320" panose="02030504000101010101" pitchFamily="18" charset="-127"/>
                <a:ea typeface="-윤고딕320" panose="02030504000101010101" pitchFamily="18" charset="-127"/>
              </a:rPr>
              <a:t>코드 </a:t>
            </a:r>
            <a:endParaRPr lang="en-US" altLang="ko-KR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en-US" altLang="ko-KR">
                <a:latin typeface="-윤고딕320" panose="02030504000101010101" pitchFamily="18" charset="-127"/>
                <a:ea typeface="-윤고딕320" panose="02030504000101010101" pitchFamily="18" charset="-127"/>
              </a:rPr>
              <a:t>      </a:t>
            </a:r>
            <a:r>
              <a:rPr lang="ko-KR" altLang="en-US">
                <a:latin typeface="-윤고딕320" panose="02030504000101010101" pitchFamily="18" charset="-127"/>
                <a:ea typeface="-윤고딕320" panose="02030504000101010101" pitchFamily="18" charset="-127"/>
              </a:rPr>
              <a:t>인식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4B76639A-C94B-4AB2-9BF1-8D972E1CB2AA}"/>
              </a:ext>
            </a:extLst>
          </p:cNvPr>
          <p:cNvGrpSpPr/>
          <p:nvPr/>
        </p:nvGrpSpPr>
        <p:grpSpPr>
          <a:xfrm>
            <a:off x="9327398" y="710748"/>
            <a:ext cx="1774031" cy="2508950"/>
            <a:chOff x="6376959" y="1010899"/>
            <a:chExt cx="1774031" cy="2508950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B0CAC69E-2DB6-4543-98F0-94C2AD4B8C2F}"/>
                </a:ext>
              </a:extLst>
            </p:cNvPr>
            <p:cNvGrpSpPr/>
            <p:nvPr/>
          </p:nvGrpSpPr>
          <p:grpSpPr>
            <a:xfrm>
              <a:off x="6376959" y="1010899"/>
              <a:ext cx="1774031" cy="2508950"/>
              <a:chOff x="6437765" y="1010899"/>
              <a:chExt cx="1774031" cy="2508950"/>
            </a:xfrm>
          </p:grpSpPr>
          <p:grpSp>
            <p:nvGrpSpPr>
              <p:cNvPr id="33" name="그룹 32">
                <a:extLst>
                  <a:ext uri="{FF2B5EF4-FFF2-40B4-BE49-F238E27FC236}">
                    <a16:creationId xmlns:a16="http://schemas.microsoft.com/office/drawing/2014/main" id="{31C6141B-358A-4673-B8B4-FF2E80B08560}"/>
                  </a:ext>
                </a:extLst>
              </p:cNvPr>
              <p:cNvGrpSpPr/>
              <p:nvPr/>
            </p:nvGrpSpPr>
            <p:grpSpPr>
              <a:xfrm>
                <a:off x="6437765" y="1010899"/>
                <a:ext cx="1774031" cy="2508950"/>
                <a:chOff x="2208476" y="1681590"/>
                <a:chExt cx="3177360" cy="4349709"/>
              </a:xfrm>
            </p:grpSpPr>
            <p:grpSp>
              <p:nvGrpSpPr>
                <p:cNvPr id="34" name="그룹 33">
                  <a:extLst>
                    <a:ext uri="{FF2B5EF4-FFF2-40B4-BE49-F238E27FC236}">
                      <a16:creationId xmlns:a16="http://schemas.microsoft.com/office/drawing/2014/main" id="{AAF0779E-E207-4005-AA18-D272E65F0288}"/>
                    </a:ext>
                  </a:extLst>
                </p:cNvPr>
                <p:cNvGrpSpPr/>
                <p:nvPr/>
              </p:nvGrpSpPr>
              <p:grpSpPr>
                <a:xfrm>
                  <a:off x="2208476" y="1681590"/>
                  <a:ext cx="3177360" cy="4349709"/>
                  <a:chOff x="762960" y="1684085"/>
                  <a:chExt cx="3177360" cy="4349709"/>
                </a:xfrm>
              </p:grpSpPr>
              <p:pic>
                <p:nvPicPr>
                  <p:cNvPr id="55" name="그림 54">
                    <a:extLst>
                      <a:ext uri="{FF2B5EF4-FFF2-40B4-BE49-F238E27FC236}">
                        <a16:creationId xmlns:a16="http://schemas.microsoft.com/office/drawing/2014/main" id="{97FAB993-B1ED-4FC7-92EE-1F0BE9109C6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/>
                  <a:stretch>
                    <a:fillRect/>
                  </a:stretch>
                </p:blipFill>
                <p:spPr>
                  <a:xfrm>
                    <a:off x="762960" y="1684085"/>
                    <a:ext cx="3177360" cy="4349709"/>
                  </a:xfrm>
                  <a:prstGeom prst="rect">
                    <a:avLst/>
                  </a:prstGeom>
                  <a:ln w="12700">
                    <a:solidFill>
                      <a:schemeClr val="bg2">
                        <a:lumMod val="25000"/>
                      </a:schemeClr>
                    </a:solidFill>
                  </a:ln>
                </p:spPr>
              </p:pic>
              <p:sp>
                <p:nvSpPr>
                  <p:cNvPr id="56" name="직사각형 55">
                    <a:extLst>
                      <a:ext uri="{FF2B5EF4-FFF2-40B4-BE49-F238E27FC236}">
                        <a16:creationId xmlns:a16="http://schemas.microsoft.com/office/drawing/2014/main" id="{A6D6F3AF-AF5E-4972-A4CD-B5AF1AA18A96}"/>
                      </a:ext>
                    </a:extLst>
                  </p:cNvPr>
                  <p:cNvSpPr/>
                  <p:nvPr/>
                </p:nvSpPr>
                <p:spPr>
                  <a:xfrm>
                    <a:off x="1213284" y="2207415"/>
                    <a:ext cx="2368807" cy="338059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00"/>
                  </a:p>
                </p:txBody>
              </p:sp>
            </p:grpSp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BA4D181D-07C9-44E6-BE6A-1DA3A4B80E14}"/>
                    </a:ext>
                  </a:extLst>
                </p:cNvPr>
                <p:cNvSpPr txBox="1"/>
                <p:nvPr/>
              </p:nvSpPr>
              <p:spPr>
                <a:xfrm>
                  <a:off x="2677633" y="2220038"/>
                  <a:ext cx="2368807" cy="376832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050">
                      <a:solidFill>
                        <a:schemeClr val="tx2">
                          <a:lumMod val="50000"/>
                        </a:schemeClr>
                      </a:solidFill>
                      <a:latin typeface="-윤고딕340" panose="02030504000101010101" pitchFamily="18" charset="-127"/>
                      <a:ea typeface="-윤고딕340" panose="02030504000101010101" pitchFamily="18" charset="-127"/>
                    </a:rPr>
                    <a:t>Go</a:t>
                  </a:r>
                  <a:r>
                    <a:rPr lang="ko-KR" altLang="en-US" sz="1050">
                      <a:solidFill>
                        <a:schemeClr val="tx2">
                          <a:lumMod val="50000"/>
                        </a:schemeClr>
                      </a:solidFill>
                      <a:latin typeface="-윤고딕340" panose="02030504000101010101" pitchFamily="18" charset="-127"/>
                      <a:ea typeface="-윤고딕340" panose="02030504000101010101" pitchFamily="18" charset="-127"/>
                    </a:rPr>
                    <a:t>대기</a:t>
                  </a:r>
                  <a:r>
                    <a:rPr lang="en-US" altLang="ko-KR" sz="1000">
                      <a:solidFill>
                        <a:schemeClr val="tx2">
                          <a:lumMod val="50000"/>
                        </a:schemeClr>
                      </a:solidFill>
                    </a:rPr>
                    <a:t> &amp;</a:t>
                  </a:r>
                  <a:r>
                    <a:rPr lang="en-US" altLang="ko-KR" sz="1000">
                      <a:solidFill>
                        <a:schemeClr val="tx2">
                          <a:lumMod val="50000"/>
                        </a:schemeClr>
                      </a:solidFill>
                      <a:latin typeface="-윤고딕340" panose="02030504000101010101" pitchFamily="18" charset="-127"/>
                      <a:ea typeface="-윤고딕340" panose="02030504000101010101" pitchFamily="18" charset="-127"/>
                    </a:rPr>
                    <a:t> </a:t>
                  </a:r>
                  <a:r>
                    <a:rPr lang="en-US" altLang="ko-KR" sz="1050">
                      <a:solidFill>
                        <a:schemeClr val="tx2">
                          <a:lumMod val="50000"/>
                        </a:schemeClr>
                      </a:solidFill>
                      <a:latin typeface="-윤고딕340" panose="02030504000101010101" pitchFamily="18" charset="-127"/>
                      <a:ea typeface="-윤고딕340" panose="02030504000101010101" pitchFamily="18" charset="-127"/>
                    </a:rPr>
                    <a:t>No</a:t>
                  </a:r>
                  <a:r>
                    <a:rPr lang="ko-KR" altLang="en-US" sz="1050">
                      <a:solidFill>
                        <a:schemeClr val="tx2">
                          <a:lumMod val="50000"/>
                        </a:schemeClr>
                      </a:solidFill>
                      <a:latin typeface="-윤고딕340" panose="02030504000101010101" pitchFamily="18" charset="-127"/>
                      <a:ea typeface="-윤고딕340" panose="02030504000101010101" pitchFamily="18" charset="-127"/>
                    </a:rPr>
                    <a:t>대기</a:t>
                  </a:r>
                  <a:endParaRPr lang="ko-KR" altLang="en-US" sz="1000">
                    <a:solidFill>
                      <a:schemeClr val="tx2">
                        <a:lumMod val="50000"/>
                      </a:schemeClr>
                    </a:solidFill>
                    <a:latin typeface="-윤고딕340" panose="02030504000101010101" pitchFamily="18" charset="-127"/>
                    <a:ea typeface="-윤고딕340" panose="02030504000101010101" pitchFamily="18" charset="-127"/>
                  </a:endParaRPr>
                </a:p>
              </p:txBody>
            </p:sp>
            <p:sp>
              <p:nvSpPr>
                <p:cNvPr id="48" name="사각형: 둥근 모서리 47">
                  <a:extLst>
                    <a:ext uri="{FF2B5EF4-FFF2-40B4-BE49-F238E27FC236}">
                      <a16:creationId xmlns:a16="http://schemas.microsoft.com/office/drawing/2014/main" id="{7A2D3791-EA56-491C-9B8A-8193FA13DA50}"/>
                    </a:ext>
                  </a:extLst>
                </p:cNvPr>
                <p:cNvSpPr/>
                <p:nvPr/>
              </p:nvSpPr>
              <p:spPr>
                <a:xfrm>
                  <a:off x="2874010" y="3567126"/>
                  <a:ext cx="920750" cy="840696"/>
                </a:xfrm>
                <a:prstGeom prst="roundRect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  <a:ln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100"/>
                    <a:t>은행</a:t>
                  </a:r>
                  <a:endParaRPr lang="en-US" altLang="ko-KR" sz="1100"/>
                </a:p>
                <a:p>
                  <a:pPr algn="ctr"/>
                  <a:r>
                    <a:rPr lang="ko-KR" altLang="en-US" sz="1100"/>
                    <a:t>찾기</a:t>
                  </a:r>
                </a:p>
              </p:txBody>
            </p:sp>
            <p:sp>
              <p:nvSpPr>
                <p:cNvPr id="49" name="사각형: 둥근 모서리 48">
                  <a:extLst>
                    <a:ext uri="{FF2B5EF4-FFF2-40B4-BE49-F238E27FC236}">
                      <a16:creationId xmlns:a16="http://schemas.microsoft.com/office/drawing/2014/main" id="{3BE7CC0D-FE21-4F97-BB13-94C7DC47EEBA}"/>
                    </a:ext>
                  </a:extLst>
                </p:cNvPr>
                <p:cNvSpPr/>
                <p:nvPr/>
              </p:nvSpPr>
              <p:spPr>
                <a:xfrm>
                  <a:off x="3923267" y="3567126"/>
                  <a:ext cx="920750" cy="840696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100"/>
                    <a:t>QR</a:t>
                  </a:r>
                  <a:r>
                    <a:rPr lang="ko-KR" altLang="en-US" sz="1100"/>
                    <a:t>코드</a:t>
                  </a:r>
                  <a:endParaRPr lang="en-US" altLang="ko-KR" sz="1100"/>
                </a:p>
              </p:txBody>
            </p:sp>
            <p:sp>
              <p:nvSpPr>
                <p:cNvPr id="50" name="사각형: 둥근 모서리 49">
                  <a:extLst>
                    <a:ext uri="{FF2B5EF4-FFF2-40B4-BE49-F238E27FC236}">
                      <a16:creationId xmlns:a16="http://schemas.microsoft.com/office/drawing/2014/main" id="{F3940A25-7A77-41B4-A7D2-E2F9C1DB8CE0}"/>
                    </a:ext>
                  </a:extLst>
                </p:cNvPr>
                <p:cNvSpPr/>
                <p:nvPr/>
              </p:nvSpPr>
              <p:spPr>
                <a:xfrm>
                  <a:off x="2867660" y="4544590"/>
                  <a:ext cx="920750" cy="840696"/>
                </a:xfrm>
                <a:prstGeom prst="roundRect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  <a:ln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100"/>
                    <a:t>예약</a:t>
                  </a:r>
                  <a:endParaRPr lang="en-US" altLang="ko-KR" sz="1100"/>
                </a:p>
                <a:p>
                  <a:pPr algn="ctr"/>
                  <a:r>
                    <a:rPr lang="ko-KR" altLang="en-US" sz="1100"/>
                    <a:t>내역</a:t>
                  </a:r>
                </a:p>
              </p:txBody>
            </p:sp>
            <p:sp>
              <p:nvSpPr>
                <p:cNvPr id="51" name="사각형: 둥근 모서리 50">
                  <a:extLst>
                    <a:ext uri="{FF2B5EF4-FFF2-40B4-BE49-F238E27FC236}">
                      <a16:creationId xmlns:a16="http://schemas.microsoft.com/office/drawing/2014/main" id="{485C33B8-C836-41F1-8E78-C88919D7C5DE}"/>
                    </a:ext>
                  </a:extLst>
                </p:cNvPr>
                <p:cNvSpPr/>
                <p:nvPr/>
              </p:nvSpPr>
              <p:spPr>
                <a:xfrm>
                  <a:off x="3916917" y="4544590"/>
                  <a:ext cx="920750" cy="840696"/>
                </a:xfrm>
                <a:prstGeom prst="roundRect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  <a:ln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100"/>
                    <a:t>추천</a:t>
                  </a:r>
                  <a:br>
                    <a:rPr lang="en-US" altLang="ko-KR" sz="1100"/>
                  </a:br>
                  <a:r>
                    <a:rPr lang="ko-KR" altLang="en-US" sz="1100"/>
                    <a:t>상품</a:t>
                  </a:r>
                  <a:endParaRPr lang="en-US" altLang="ko-KR" sz="1100"/>
                </a:p>
              </p:txBody>
            </p:sp>
            <p:grpSp>
              <p:nvGrpSpPr>
                <p:cNvPr id="52" name="그룹 51">
                  <a:extLst>
                    <a:ext uri="{FF2B5EF4-FFF2-40B4-BE49-F238E27FC236}">
                      <a16:creationId xmlns:a16="http://schemas.microsoft.com/office/drawing/2014/main" id="{F5073425-CD25-4824-82B7-3AFFB3CAFA41}"/>
                    </a:ext>
                  </a:extLst>
                </p:cNvPr>
                <p:cNvGrpSpPr/>
                <p:nvPr/>
              </p:nvGrpSpPr>
              <p:grpSpPr>
                <a:xfrm>
                  <a:off x="3327283" y="2487945"/>
                  <a:ext cx="1154300" cy="1154300"/>
                  <a:chOff x="1222434" y="2942850"/>
                  <a:chExt cx="2468199" cy="2468199"/>
                </a:xfrm>
              </p:grpSpPr>
              <p:pic>
                <p:nvPicPr>
                  <p:cNvPr id="53" name="그림 52">
                    <a:extLst>
                      <a:ext uri="{FF2B5EF4-FFF2-40B4-BE49-F238E27FC236}">
                        <a16:creationId xmlns:a16="http://schemas.microsoft.com/office/drawing/2014/main" id="{DE9DF5CA-BB3A-4DF5-AE6B-BA1096C48DF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ackgroundRemoval t="4889" b="94667" l="2667" r="96889">
                                <a14:foregroundMark x1="72444" y1="37333" x2="72444" y2="37333"/>
                                <a14:foregroundMark x1="93333" y1="44000" x2="94222" y2="47556"/>
                                <a14:foregroundMark x1="79556" y1="16000" x2="79556" y2="16000"/>
                                <a14:foregroundMark x1="79556" y1="13778" x2="79556" y2="13778"/>
                                <a14:foregroundMark x1="96889" y1="40889" x2="97333" y2="55111"/>
                                <a14:foregroundMark x1="84000" y1="7111" x2="80444" y2="4889"/>
                                <a14:foregroundMark x1="53333" y1="27556" x2="47556" y2="26667"/>
                                <a14:foregroundMark x1="45778" y1="92444" x2="47111" y2="94667"/>
                                <a14:foregroundMark x1="16444" y1="60444" x2="11111" y2="45778"/>
                                <a14:foregroundMark x1="4444" y1="45778" x2="2667" y2="49333"/>
                                <a14:foregroundMark x1="22667" y1="16444" x2="16889" y2="11556"/>
                              </a14:backgroundRemoval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690960" y="3618874"/>
                    <a:ext cx="1463352" cy="1137512"/>
                  </a:xfrm>
                  <a:prstGeom prst="rect">
                    <a:avLst/>
                  </a:prstGeom>
                  <a:noFill/>
                </p:spPr>
              </p:pic>
              <p:sp>
                <p:nvSpPr>
                  <p:cNvPr id="54" name="곱하기 기호 53">
                    <a:extLst>
                      <a:ext uri="{FF2B5EF4-FFF2-40B4-BE49-F238E27FC236}">
                        <a16:creationId xmlns:a16="http://schemas.microsoft.com/office/drawing/2014/main" id="{7621BD8E-2A60-4E05-B0B7-4784C238A518}"/>
                      </a:ext>
                    </a:extLst>
                  </p:cNvPr>
                  <p:cNvSpPr/>
                  <p:nvPr/>
                </p:nvSpPr>
                <p:spPr>
                  <a:xfrm>
                    <a:off x="1222434" y="2942850"/>
                    <a:ext cx="2468199" cy="2468199"/>
                  </a:xfrm>
                  <a:prstGeom prst="mathMultiply">
                    <a:avLst/>
                  </a:prstGeom>
                  <a:solidFill>
                    <a:srgbClr val="C00000">
                      <a:alpha val="38000"/>
                    </a:srgbClr>
                  </a:solidFill>
                  <a:ln w="3175" cap="rnd" cmpd="sng">
                    <a:solidFill>
                      <a:srgbClr val="C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00"/>
                  </a:p>
                </p:txBody>
              </p:sp>
            </p:grpSp>
          </p:grpSp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3BDE00FB-F04E-4B5C-A33A-3A185E8600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699712" y="1312761"/>
                <a:ext cx="1312074" cy="1949954"/>
              </a:xfrm>
              <a:prstGeom prst="rect">
                <a:avLst/>
              </a:prstGeom>
            </p:spPr>
          </p:pic>
        </p:grp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1EC10C69-2926-474D-BB4C-A34E9EC0D5E2}"/>
                </a:ext>
              </a:extLst>
            </p:cNvPr>
            <p:cNvSpPr txBox="1"/>
            <p:nvPr/>
          </p:nvSpPr>
          <p:spPr>
            <a:xfrm>
              <a:off x="6634599" y="1300767"/>
              <a:ext cx="1324961" cy="21544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>
                  <a:solidFill>
                    <a:schemeClr val="tx2">
                      <a:lumMod val="50000"/>
                    </a:schemeClr>
                  </a:solidFill>
                  <a:latin typeface="-윤고딕340" panose="02030504000101010101" pitchFamily="18" charset="-127"/>
                  <a:ea typeface="-윤고딕340" panose="02030504000101010101" pitchFamily="18" charset="-127"/>
                </a:rPr>
                <a:t>QR</a:t>
              </a:r>
              <a:r>
                <a:rPr lang="ko-KR" altLang="en-US" sz="800">
                  <a:solidFill>
                    <a:schemeClr val="tx2">
                      <a:lumMod val="50000"/>
                    </a:schemeClr>
                  </a:solidFill>
                  <a:latin typeface="-윤고딕340" panose="02030504000101010101" pitchFamily="18" charset="-127"/>
                  <a:ea typeface="-윤고딕340" panose="02030504000101010101" pitchFamily="18" charset="-127"/>
                </a:rPr>
                <a:t>코드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4574698E-85DB-474B-AFC2-747BFD65B871}"/>
              </a:ext>
            </a:extLst>
          </p:cNvPr>
          <p:cNvGrpSpPr/>
          <p:nvPr/>
        </p:nvGrpSpPr>
        <p:grpSpPr>
          <a:xfrm>
            <a:off x="8471555" y="3919281"/>
            <a:ext cx="1769371" cy="2508949"/>
            <a:chOff x="9277460" y="1005273"/>
            <a:chExt cx="1769371" cy="2508949"/>
          </a:xfrm>
        </p:grpSpPr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3F4CCBFE-A8ED-4BAA-A441-F142D0F092CB}"/>
                </a:ext>
              </a:extLst>
            </p:cNvPr>
            <p:cNvGrpSpPr/>
            <p:nvPr/>
          </p:nvGrpSpPr>
          <p:grpSpPr>
            <a:xfrm>
              <a:off x="9277460" y="1005273"/>
              <a:ext cx="1769371" cy="2508949"/>
              <a:chOff x="4875748" y="1389208"/>
              <a:chExt cx="3700776" cy="5066249"/>
            </a:xfrm>
          </p:grpSpPr>
          <p:pic>
            <p:nvPicPr>
              <p:cNvPr id="80" name="그림 79">
                <a:extLst>
                  <a:ext uri="{FF2B5EF4-FFF2-40B4-BE49-F238E27FC236}">
                    <a16:creationId xmlns:a16="http://schemas.microsoft.com/office/drawing/2014/main" id="{33D4A27D-7D14-461F-9FFE-FABA590C51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875748" y="1389208"/>
                <a:ext cx="3700776" cy="5066249"/>
              </a:xfrm>
              <a:prstGeom prst="rect">
                <a:avLst/>
              </a:prstGeom>
              <a:ln w="12700">
                <a:solidFill>
                  <a:schemeClr val="tx1"/>
                </a:solidFill>
              </a:ln>
            </p:spPr>
          </p:pic>
          <p:sp>
            <p:nvSpPr>
              <p:cNvPr id="81" name="직사각형 80">
                <a:extLst>
                  <a:ext uri="{FF2B5EF4-FFF2-40B4-BE49-F238E27FC236}">
                    <a16:creationId xmlns:a16="http://schemas.microsoft.com/office/drawing/2014/main" id="{DE6C7B1B-5E33-4F83-96A9-609B829FE76B}"/>
                  </a:ext>
                </a:extLst>
              </p:cNvPr>
              <p:cNvSpPr/>
              <p:nvPr/>
            </p:nvSpPr>
            <p:spPr>
              <a:xfrm>
                <a:off x="5408818" y="2001704"/>
                <a:ext cx="2762250" cy="393748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/>
              </a:p>
            </p:txBody>
          </p:sp>
        </p:grp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12CC54F6-7C5C-423B-B235-EB5CDA6938A5}"/>
                </a:ext>
              </a:extLst>
            </p:cNvPr>
            <p:cNvSpPr/>
            <p:nvPr/>
          </p:nvSpPr>
          <p:spPr>
            <a:xfrm>
              <a:off x="9525913" y="1304553"/>
              <a:ext cx="1320654" cy="195399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A2852DBE-06AB-43ED-B449-586CCB31941A}"/>
                </a:ext>
              </a:extLst>
            </p:cNvPr>
            <p:cNvSpPr txBox="1"/>
            <p:nvPr/>
          </p:nvSpPr>
          <p:spPr>
            <a:xfrm>
              <a:off x="9525913" y="1311154"/>
              <a:ext cx="1324961" cy="20005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700">
                  <a:solidFill>
                    <a:schemeClr val="tx2">
                      <a:lumMod val="50000"/>
                    </a:schemeClr>
                  </a:solidFill>
                  <a:latin typeface="-윤고딕340" panose="02030504000101010101" pitchFamily="18" charset="-127"/>
                  <a:ea typeface="-윤고딕340" panose="02030504000101010101" pitchFamily="18" charset="-127"/>
                </a:rPr>
                <a:t>예약 내역</a:t>
              </a:r>
              <a:endParaRPr lang="ko-KR" altLang="en-US" sz="600">
                <a:solidFill>
                  <a:schemeClr val="tx2">
                    <a:lumMod val="50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625E93B7-AC82-40FA-A411-722C9E54A6BA}"/>
                </a:ext>
              </a:extLst>
            </p:cNvPr>
            <p:cNvGrpSpPr/>
            <p:nvPr/>
          </p:nvGrpSpPr>
          <p:grpSpPr>
            <a:xfrm>
              <a:off x="9708570" y="2058462"/>
              <a:ext cx="1063872" cy="938720"/>
              <a:chOff x="4048969" y="1979156"/>
              <a:chExt cx="2725959" cy="3594883"/>
            </a:xfrm>
          </p:grpSpPr>
          <p:sp>
            <p:nvSpPr>
              <p:cNvPr id="68" name="모서리가 둥근 직사각형 28">
                <a:extLst>
                  <a:ext uri="{FF2B5EF4-FFF2-40B4-BE49-F238E27FC236}">
                    <a16:creationId xmlns:a16="http://schemas.microsoft.com/office/drawing/2014/main" id="{E05D247D-081E-4039-8E40-5C2B2973618C}"/>
                  </a:ext>
                </a:extLst>
              </p:cNvPr>
              <p:cNvSpPr/>
              <p:nvPr/>
            </p:nvSpPr>
            <p:spPr>
              <a:xfrm>
                <a:off x="4048969" y="2923813"/>
                <a:ext cx="2467748" cy="2395856"/>
              </a:xfrm>
              <a:prstGeom prst="roundRect">
                <a:avLst>
                  <a:gd name="adj" fmla="val 2375"/>
                </a:avLst>
              </a:prstGeom>
              <a:solidFill>
                <a:schemeClr val="bg1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500"/>
              </a:p>
            </p:txBody>
          </p:sp>
          <p:sp>
            <p:nvSpPr>
              <p:cNvPr id="69" name="모서리가 둥근 직사각형 29">
                <a:extLst>
                  <a:ext uri="{FF2B5EF4-FFF2-40B4-BE49-F238E27FC236}">
                    <a16:creationId xmlns:a16="http://schemas.microsoft.com/office/drawing/2014/main" id="{DB138203-F57C-4B29-A66A-E818BB5AB5D2}"/>
                  </a:ext>
                </a:extLst>
              </p:cNvPr>
              <p:cNvSpPr/>
              <p:nvPr/>
            </p:nvSpPr>
            <p:spPr>
              <a:xfrm>
                <a:off x="4048969" y="1992870"/>
                <a:ext cx="2467748" cy="922638"/>
              </a:xfrm>
              <a:prstGeom prst="roundRect">
                <a:avLst>
                  <a:gd name="adj" fmla="val 7738"/>
                </a:avLst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500"/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AC1F6692-C3A8-4B60-BBE0-91A20894B5E3}"/>
                  </a:ext>
                </a:extLst>
              </p:cNvPr>
              <p:cNvSpPr txBox="1"/>
              <p:nvPr/>
            </p:nvSpPr>
            <p:spPr>
              <a:xfrm>
                <a:off x="5387796" y="1979156"/>
                <a:ext cx="1257075" cy="10607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>
                    <a:solidFill>
                      <a:schemeClr val="bg1"/>
                    </a:solidFill>
                  </a:rPr>
                  <a:t>112</a:t>
                </a:r>
                <a:endParaRPr lang="ko-KR" altLang="en-US" sz="12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0E94713C-F744-4D28-A7DD-6A753DA1FECB}"/>
                  </a:ext>
                </a:extLst>
              </p:cNvPr>
              <p:cNvSpPr txBox="1"/>
              <p:nvPr/>
            </p:nvSpPr>
            <p:spPr>
              <a:xfrm>
                <a:off x="4130450" y="3242351"/>
                <a:ext cx="1453201" cy="6482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500" b="1" dirty="0">
                    <a:solidFill>
                      <a:schemeClr val="accent1">
                        <a:lumMod val="50000"/>
                      </a:schemeClr>
                    </a:solidFill>
                  </a:rPr>
                  <a:t>현재접수</a:t>
                </a:r>
              </a:p>
            </p:txBody>
          </p: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4632E578-717D-4C6E-B732-88F145C64A44}"/>
                  </a:ext>
                </a:extLst>
              </p:cNvPr>
              <p:cNvSpPr txBox="1"/>
              <p:nvPr/>
            </p:nvSpPr>
            <p:spPr>
              <a:xfrm>
                <a:off x="4142967" y="3809633"/>
                <a:ext cx="1217000" cy="9429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500" b="1" dirty="0">
                    <a:solidFill>
                      <a:schemeClr val="accent1">
                        <a:lumMod val="50000"/>
                      </a:schemeClr>
                    </a:solidFill>
                  </a:rPr>
                  <a:t>현재 대기 인원</a:t>
                </a:r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858DF28A-7D2D-4FFE-8C56-151850B74E21}"/>
                  </a:ext>
                </a:extLst>
              </p:cNvPr>
              <p:cNvSpPr txBox="1"/>
              <p:nvPr/>
            </p:nvSpPr>
            <p:spPr>
              <a:xfrm>
                <a:off x="4130450" y="4515156"/>
                <a:ext cx="1217000" cy="9429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500" b="1" dirty="0">
                    <a:solidFill>
                      <a:schemeClr val="accent1">
                        <a:lumMod val="50000"/>
                      </a:schemeClr>
                    </a:solidFill>
                  </a:rPr>
                  <a:t>예상 대기 시간</a:t>
                </a:r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B9F1C8E5-CE31-4036-BC3B-C3A5FF5F43DE}"/>
                  </a:ext>
                </a:extLst>
              </p:cNvPr>
              <p:cNvSpPr txBox="1"/>
              <p:nvPr/>
            </p:nvSpPr>
            <p:spPr>
              <a:xfrm>
                <a:off x="5776956" y="3951670"/>
                <a:ext cx="918216" cy="8839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b="1"/>
                  <a:t>1</a:t>
                </a:r>
                <a:r>
                  <a:rPr lang="en-US" altLang="ko-KR" sz="900" b="1" dirty="0"/>
                  <a:t>1</a:t>
                </a:r>
                <a:endParaRPr lang="ko-KR" altLang="en-US" sz="900" b="1" dirty="0"/>
              </a:p>
            </p:txBody>
          </p: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217DF150-7A0C-4EBD-99F0-BDED067C019F}"/>
                  </a:ext>
                </a:extLst>
              </p:cNvPr>
              <p:cNvSpPr txBox="1"/>
              <p:nvPr/>
            </p:nvSpPr>
            <p:spPr>
              <a:xfrm>
                <a:off x="5051387" y="4690055"/>
                <a:ext cx="1723541" cy="8839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b="1"/>
                  <a:t>00:32:05</a:t>
                </a:r>
                <a:endParaRPr lang="ko-KR" altLang="en-US" sz="900" b="1" dirty="0"/>
              </a:p>
            </p:txBody>
          </p: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192CA70E-B394-4EE3-91BD-6FFB2DCA7D26}"/>
                  </a:ext>
                </a:extLst>
              </p:cNvPr>
              <p:cNvSpPr txBox="1"/>
              <p:nvPr/>
            </p:nvSpPr>
            <p:spPr>
              <a:xfrm>
                <a:off x="4130450" y="2406397"/>
                <a:ext cx="1211419" cy="6482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500" b="1" dirty="0">
                    <a:solidFill>
                      <a:schemeClr val="bg1"/>
                    </a:solidFill>
                  </a:rPr>
                  <a:t>접수번호</a:t>
                </a:r>
              </a:p>
            </p:txBody>
          </p: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27A16AA6-D26F-4C86-AA65-5703AF9BDEC1}"/>
                  </a:ext>
                </a:extLst>
              </p:cNvPr>
              <p:cNvSpPr txBox="1"/>
              <p:nvPr/>
            </p:nvSpPr>
            <p:spPr>
              <a:xfrm>
                <a:off x="5600080" y="3126955"/>
                <a:ext cx="1174848" cy="8839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b="1"/>
                  <a:t>101</a:t>
                </a:r>
                <a:endParaRPr lang="ko-KR" altLang="en-US" sz="900" b="1" dirty="0"/>
              </a:p>
            </p:txBody>
          </p:sp>
        </p:grpSp>
        <p:sp>
          <p:nvSpPr>
            <p:cNvPr id="64" name="모서리가 둥근 직사각형 38">
              <a:extLst>
                <a:ext uri="{FF2B5EF4-FFF2-40B4-BE49-F238E27FC236}">
                  <a16:creationId xmlns:a16="http://schemas.microsoft.com/office/drawing/2014/main" id="{15F3E40C-CB0F-4509-A5C4-AEC405F6CF02}"/>
                </a:ext>
              </a:extLst>
            </p:cNvPr>
            <p:cNvSpPr/>
            <p:nvPr/>
          </p:nvSpPr>
          <p:spPr>
            <a:xfrm>
              <a:off x="9703564" y="3021507"/>
              <a:ext cx="385916" cy="146296"/>
            </a:xfrm>
            <a:prstGeom prst="roundRect">
              <a:avLst>
                <a:gd name="adj" fmla="val 7738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/>
                <a:t>예약 취소</a:t>
              </a:r>
              <a:endParaRPr lang="ko-KR" altLang="en-US" sz="500" dirty="0"/>
            </a:p>
          </p:txBody>
        </p:sp>
        <p:pic>
          <p:nvPicPr>
            <p:cNvPr id="65" name="그림 64">
              <a:extLst>
                <a:ext uri="{FF2B5EF4-FFF2-40B4-BE49-F238E27FC236}">
                  <a16:creationId xmlns:a16="http://schemas.microsoft.com/office/drawing/2014/main" id="{772FF190-7C31-4F44-99E0-2145F060F00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764558" y="1579337"/>
              <a:ext cx="795175" cy="216382"/>
            </a:xfrm>
            <a:prstGeom prst="rect">
              <a:avLst/>
            </a:prstGeom>
          </p:spPr>
        </p:pic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7037B430-82F9-47F1-A952-59C49BFD21BE}"/>
                </a:ext>
              </a:extLst>
            </p:cNvPr>
            <p:cNvSpPr txBox="1"/>
            <p:nvPr/>
          </p:nvSpPr>
          <p:spPr>
            <a:xfrm>
              <a:off x="9747574" y="1795608"/>
              <a:ext cx="1240767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600">
                  <a:latin typeface="-윤고딕320" panose="02030504000101010101" pitchFamily="18" charset="-127"/>
                  <a:ea typeface="-윤고딕320" panose="02030504000101010101" pitchFamily="18" charset="-127"/>
                </a:rPr>
                <a:t>한국산업기술대학교지점</a:t>
              </a:r>
            </a:p>
          </p:txBody>
        </p:sp>
        <p:sp>
          <p:nvSpPr>
            <p:cNvPr id="67" name="모서리가 둥근 직사각형 38">
              <a:extLst>
                <a:ext uri="{FF2B5EF4-FFF2-40B4-BE49-F238E27FC236}">
                  <a16:creationId xmlns:a16="http://schemas.microsoft.com/office/drawing/2014/main" id="{115BA7FD-7A3D-4442-9B63-441B8E40004D}"/>
                </a:ext>
              </a:extLst>
            </p:cNvPr>
            <p:cNvSpPr/>
            <p:nvPr/>
          </p:nvSpPr>
          <p:spPr>
            <a:xfrm>
              <a:off x="10285027" y="3021507"/>
              <a:ext cx="385916" cy="146296"/>
            </a:xfrm>
            <a:prstGeom prst="roundRect">
              <a:avLst>
                <a:gd name="adj" fmla="val 7738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/>
                <a:t>예약 연장</a:t>
              </a:r>
              <a:endParaRPr lang="ko-KR" altLang="en-US" sz="500" dirty="0"/>
            </a:p>
          </p:txBody>
        </p:sp>
      </p:grpSp>
      <p:sp>
        <p:nvSpPr>
          <p:cNvPr id="84" name="TextBox 83">
            <a:extLst>
              <a:ext uri="{FF2B5EF4-FFF2-40B4-BE49-F238E27FC236}">
                <a16:creationId xmlns:a16="http://schemas.microsoft.com/office/drawing/2014/main" id="{A4A3FE1A-CA83-4FC9-8534-B663BB88D4CE}"/>
              </a:ext>
            </a:extLst>
          </p:cNvPr>
          <p:cNvSpPr txBox="1"/>
          <p:nvPr/>
        </p:nvSpPr>
        <p:spPr>
          <a:xfrm>
            <a:off x="10285426" y="4868004"/>
            <a:ext cx="1908767" cy="655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-윤고딕320" panose="02030504000101010101" pitchFamily="18" charset="-127"/>
                <a:ea typeface="-윤고딕320" panose="02030504000101010101" pitchFamily="18" charset="-127"/>
              </a:rPr>
              <a:t>대기 내역을 통해 </a:t>
            </a:r>
            <a:endParaRPr lang="en-US" altLang="ko-KR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>
                <a:latin typeface="-윤고딕320" panose="02030504000101010101" pitchFamily="18" charset="-127"/>
                <a:ea typeface="-윤고딕320" panose="02030504000101010101" pitchFamily="18" charset="-127"/>
              </a:rPr>
              <a:t>순번 확인 가능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2F71B0-F645-4F6A-B5BC-FD1F3E87846A}"/>
              </a:ext>
            </a:extLst>
          </p:cNvPr>
          <p:cNvSpPr txBox="1"/>
          <p:nvPr/>
        </p:nvSpPr>
        <p:spPr>
          <a:xfrm>
            <a:off x="5170606" y="6284419"/>
            <a:ext cx="1819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-윤고딕320" panose="02030504000101010101" pitchFamily="18" charset="-127"/>
                <a:ea typeface="-윤고딕320" panose="02030504000101010101" pitchFamily="18" charset="-127"/>
              </a:rPr>
              <a:t>은행 업무 진행</a:t>
            </a:r>
          </a:p>
        </p:txBody>
      </p:sp>
      <p:pic>
        <p:nvPicPr>
          <p:cNvPr id="85" name="그림 84">
            <a:extLst>
              <a:ext uri="{FF2B5EF4-FFF2-40B4-BE49-F238E27FC236}">
                <a16:creationId xmlns:a16="http://schemas.microsoft.com/office/drawing/2014/main" id="{770CD42C-FCAC-4B6D-BBCB-30AF2AEA3F6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13828" y="4726161"/>
            <a:ext cx="1902638" cy="1422499"/>
          </a:xfrm>
          <a:prstGeom prst="rect">
            <a:avLst/>
          </a:prstGeom>
          <a:noFill/>
        </p:spPr>
      </p:pic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15D1E2B5-0BF1-45E3-8C49-FA173D525C79}"/>
              </a:ext>
            </a:extLst>
          </p:cNvPr>
          <p:cNvCxnSpPr>
            <a:cxnSpLocks/>
          </p:cNvCxnSpPr>
          <p:nvPr/>
        </p:nvCxnSpPr>
        <p:spPr>
          <a:xfrm flipH="1">
            <a:off x="7496341" y="5272191"/>
            <a:ext cx="568159" cy="0"/>
          </a:xfrm>
          <a:prstGeom prst="straightConnector1">
            <a:avLst/>
          </a:prstGeom>
          <a:ln w="571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그림 30">
            <a:extLst>
              <a:ext uri="{FF2B5EF4-FFF2-40B4-BE49-F238E27FC236}">
                <a16:creationId xmlns:a16="http://schemas.microsoft.com/office/drawing/2014/main" id="{457FE69B-5496-4F2E-8824-A110ECE83A3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1154" y="1954856"/>
            <a:ext cx="617522" cy="609936"/>
          </a:xfrm>
          <a:prstGeom prst="rect">
            <a:avLst/>
          </a:prstGeom>
        </p:spPr>
      </p:pic>
      <p:sp>
        <p:nvSpPr>
          <p:cNvPr id="116" name="TextBox 115">
            <a:extLst>
              <a:ext uri="{FF2B5EF4-FFF2-40B4-BE49-F238E27FC236}">
                <a16:creationId xmlns:a16="http://schemas.microsoft.com/office/drawing/2014/main" id="{06F9AF8E-661E-4B47-91D7-0C424703A3B3}"/>
              </a:ext>
            </a:extLst>
          </p:cNvPr>
          <p:cNvSpPr txBox="1"/>
          <p:nvPr/>
        </p:nvSpPr>
        <p:spPr>
          <a:xfrm>
            <a:off x="102964" y="3208390"/>
            <a:ext cx="1183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-윤고딕320" panose="02030504000101010101" pitchFamily="18" charset="-127"/>
                <a:ea typeface="-윤고딕320" panose="02030504000101010101" pitchFamily="18" charset="-127"/>
              </a:rPr>
              <a:t>버튼 </a:t>
            </a:r>
            <a:r>
              <a:rPr lang="en-US" altLang="ko-KR">
                <a:latin typeface="-윤고딕320" panose="02030504000101010101" pitchFamily="18" charset="-127"/>
                <a:ea typeface="-윤고딕320" panose="02030504000101010101" pitchFamily="18" charset="-127"/>
              </a:rPr>
              <a:t>push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AD83C73F-2C33-4797-92F0-DB8EF561FF2B}"/>
              </a:ext>
            </a:extLst>
          </p:cNvPr>
          <p:cNvSpPr txBox="1"/>
          <p:nvPr/>
        </p:nvSpPr>
        <p:spPr>
          <a:xfrm>
            <a:off x="1584955" y="2471197"/>
            <a:ext cx="18715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>
                <a:latin typeface="-윤고딕320" panose="02030504000101010101" pitchFamily="18" charset="-127"/>
                <a:ea typeface="-윤고딕320" panose="02030504000101010101" pitchFamily="18" charset="-127"/>
              </a:rPr>
              <a:t>Server    </a:t>
            </a:r>
          </a:p>
          <a:p>
            <a:endParaRPr lang="en-US" altLang="ko-KR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>
                <a:latin typeface="-윤고딕320" panose="02030504000101010101" pitchFamily="18" charset="-127"/>
                <a:ea typeface="-윤고딕320" panose="02030504000101010101" pitchFamily="18" charset="-127"/>
              </a:rPr>
              <a:t>현재</a:t>
            </a:r>
            <a:r>
              <a:rPr lang="en-US" altLang="ko-KR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r>
              <a:rPr lang="ko-KR" altLang="en-US">
                <a:latin typeface="-윤고딕320" panose="02030504000101010101" pitchFamily="18" charset="-127"/>
                <a:ea typeface="-윤고딕320" panose="02030504000101010101" pitchFamily="18" charset="-127"/>
              </a:rPr>
              <a:t>대기번호 </a:t>
            </a:r>
            <a:br>
              <a:rPr lang="en-US" altLang="ko-KR">
                <a:latin typeface="-윤고딕320" panose="02030504000101010101" pitchFamily="18" charset="-127"/>
                <a:ea typeface="-윤고딕320" panose="02030504000101010101" pitchFamily="18" charset="-127"/>
              </a:rPr>
            </a:br>
            <a:r>
              <a:rPr lang="ko-KR" altLang="en-US">
                <a:latin typeface="-윤고딕320" panose="02030504000101010101" pitchFamily="18" charset="-127"/>
                <a:ea typeface="-윤고딕320" panose="02030504000101010101" pitchFamily="18" charset="-127"/>
              </a:rPr>
              <a:t>아두이노에 전송 </a:t>
            </a:r>
            <a:endParaRPr lang="en-US" altLang="ko-KR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118" name="그림 117">
            <a:extLst>
              <a:ext uri="{FF2B5EF4-FFF2-40B4-BE49-F238E27FC236}">
                <a16:creationId xmlns:a16="http://schemas.microsoft.com/office/drawing/2014/main" id="{EB24067F-A037-450D-BDF3-26C0819B215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421255" y="1955044"/>
            <a:ext cx="990625" cy="990625"/>
          </a:xfrm>
          <a:prstGeom prst="rect">
            <a:avLst/>
          </a:prstGeom>
        </p:spPr>
      </p:pic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2CC31A21-6549-4BFF-91D1-25F5D1BBAD24}"/>
              </a:ext>
            </a:extLst>
          </p:cNvPr>
          <p:cNvCxnSpPr>
            <a:cxnSpLocks/>
          </p:cNvCxnSpPr>
          <p:nvPr/>
        </p:nvCxnSpPr>
        <p:spPr>
          <a:xfrm>
            <a:off x="3721651" y="2052548"/>
            <a:ext cx="583672" cy="0"/>
          </a:xfrm>
          <a:prstGeom prst="straightConnector1">
            <a:avLst/>
          </a:prstGeom>
          <a:ln w="571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화살표 연결선 119">
            <a:extLst>
              <a:ext uri="{FF2B5EF4-FFF2-40B4-BE49-F238E27FC236}">
                <a16:creationId xmlns:a16="http://schemas.microsoft.com/office/drawing/2014/main" id="{6FA04360-7F5B-4399-BD47-A3E847854439}"/>
              </a:ext>
            </a:extLst>
          </p:cNvPr>
          <p:cNvCxnSpPr>
            <a:cxnSpLocks/>
          </p:cNvCxnSpPr>
          <p:nvPr/>
        </p:nvCxnSpPr>
        <p:spPr>
          <a:xfrm>
            <a:off x="1383680" y="2049057"/>
            <a:ext cx="583672" cy="0"/>
          </a:xfrm>
          <a:prstGeom prst="straightConnector1">
            <a:avLst/>
          </a:prstGeom>
          <a:ln w="571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F31606F0-0700-4E92-9D64-A9FC7CD621DB}"/>
              </a:ext>
            </a:extLst>
          </p:cNvPr>
          <p:cNvCxnSpPr>
            <a:cxnSpLocks/>
          </p:cNvCxnSpPr>
          <p:nvPr/>
        </p:nvCxnSpPr>
        <p:spPr>
          <a:xfrm flipH="1">
            <a:off x="9464476" y="3328990"/>
            <a:ext cx="382576" cy="430571"/>
          </a:xfrm>
          <a:prstGeom prst="straightConnector1">
            <a:avLst/>
          </a:prstGeom>
          <a:ln w="571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Box 121">
            <a:extLst>
              <a:ext uri="{FF2B5EF4-FFF2-40B4-BE49-F238E27FC236}">
                <a16:creationId xmlns:a16="http://schemas.microsoft.com/office/drawing/2014/main" id="{F28F567C-18E7-44F3-A7A3-CC3C724C56EF}"/>
              </a:ext>
            </a:extLst>
          </p:cNvPr>
          <p:cNvSpPr txBox="1"/>
          <p:nvPr/>
        </p:nvSpPr>
        <p:spPr>
          <a:xfrm>
            <a:off x="147046" y="3778886"/>
            <a:ext cx="171943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>
                <a:latin typeface="-윤고딕320" panose="02030504000101010101" pitchFamily="18" charset="-127"/>
                <a:ea typeface="-윤고딕320" panose="02030504000101010101" pitchFamily="18" charset="-127"/>
              </a:rPr>
              <a:t>서버로 </a:t>
            </a:r>
            <a:endParaRPr lang="en-US" altLang="ko-KR" sz="140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400">
                <a:latin typeface="-윤고딕320" panose="02030504000101010101" pitchFamily="18" charset="-127"/>
                <a:ea typeface="-윤고딕320" panose="02030504000101010101" pitchFamily="18" charset="-127"/>
              </a:rPr>
              <a:t>대기번호 정보 요청</a:t>
            </a:r>
          </a:p>
          <a:p>
            <a:endParaRPr lang="ko-KR" altLang="en-US" sz="1400"/>
          </a:p>
        </p:txBody>
      </p:sp>
      <p:sp>
        <p:nvSpPr>
          <p:cNvPr id="123" name="같음 기호 122">
            <a:extLst>
              <a:ext uri="{FF2B5EF4-FFF2-40B4-BE49-F238E27FC236}">
                <a16:creationId xmlns:a16="http://schemas.microsoft.com/office/drawing/2014/main" id="{1C739FB2-9AFF-4398-84CB-2E8B9FCE1229}"/>
              </a:ext>
            </a:extLst>
          </p:cNvPr>
          <p:cNvSpPr/>
          <p:nvPr/>
        </p:nvSpPr>
        <p:spPr>
          <a:xfrm rot="5400000">
            <a:off x="549125" y="3557965"/>
            <a:ext cx="312433" cy="234269"/>
          </a:xfrm>
          <a:prstGeom prst="mathEqual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83011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" name="그룹 97">
            <a:extLst>
              <a:ext uri="{FF2B5EF4-FFF2-40B4-BE49-F238E27FC236}">
                <a16:creationId xmlns:a16="http://schemas.microsoft.com/office/drawing/2014/main" id="{5D3F9FB4-2803-41F6-9168-0C41D9D2CE39}"/>
              </a:ext>
            </a:extLst>
          </p:cNvPr>
          <p:cNvGrpSpPr/>
          <p:nvPr/>
        </p:nvGrpSpPr>
        <p:grpSpPr>
          <a:xfrm>
            <a:off x="3703854" y="767198"/>
            <a:ext cx="1769371" cy="2508949"/>
            <a:chOff x="9277460" y="1005273"/>
            <a:chExt cx="1769371" cy="2508949"/>
          </a:xfrm>
        </p:grpSpPr>
        <p:grpSp>
          <p:nvGrpSpPr>
            <p:cNvPr id="99" name="그룹 98">
              <a:extLst>
                <a:ext uri="{FF2B5EF4-FFF2-40B4-BE49-F238E27FC236}">
                  <a16:creationId xmlns:a16="http://schemas.microsoft.com/office/drawing/2014/main" id="{D7FC7BF8-C6B7-4E26-A84D-AB51A9FF13CD}"/>
                </a:ext>
              </a:extLst>
            </p:cNvPr>
            <p:cNvGrpSpPr/>
            <p:nvPr/>
          </p:nvGrpSpPr>
          <p:grpSpPr>
            <a:xfrm>
              <a:off x="9277460" y="1005273"/>
              <a:ext cx="1769371" cy="2508949"/>
              <a:chOff x="4875748" y="1389208"/>
              <a:chExt cx="3700776" cy="5066249"/>
            </a:xfrm>
          </p:grpSpPr>
          <p:pic>
            <p:nvPicPr>
              <p:cNvPr id="123" name="그림 122">
                <a:extLst>
                  <a:ext uri="{FF2B5EF4-FFF2-40B4-BE49-F238E27FC236}">
                    <a16:creationId xmlns:a16="http://schemas.microsoft.com/office/drawing/2014/main" id="{F4D51149-6A0F-4A47-8772-0679C138BA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75748" y="1389208"/>
                <a:ext cx="3700776" cy="5066249"/>
              </a:xfrm>
              <a:prstGeom prst="rect">
                <a:avLst/>
              </a:prstGeom>
              <a:ln w="12700">
                <a:solidFill>
                  <a:schemeClr val="tx1"/>
                </a:solidFill>
              </a:ln>
            </p:spPr>
          </p:pic>
          <p:sp>
            <p:nvSpPr>
              <p:cNvPr id="124" name="직사각형 123">
                <a:extLst>
                  <a:ext uri="{FF2B5EF4-FFF2-40B4-BE49-F238E27FC236}">
                    <a16:creationId xmlns:a16="http://schemas.microsoft.com/office/drawing/2014/main" id="{F6674753-0FAA-4AA0-AC22-D6F5E6BFFE22}"/>
                  </a:ext>
                </a:extLst>
              </p:cNvPr>
              <p:cNvSpPr/>
              <p:nvPr/>
            </p:nvSpPr>
            <p:spPr>
              <a:xfrm>
                <a:off x="5408818" y="2001704"/>
                <a:ext cx="2762250" cy="393748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/>
              </a:p>
            </p:txBody>
          </p:sp>
        </p:grp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C0EAAD2D-0A1C-427C-8BC1-8D3EF6DCFCAB}"/>
                </a:ext>
              </a:extLst>
            </p:cNvPr>
            <p:cNvSpPr/>
            <p:nvPr/>
          </p:nvSpPr>
          <p:spPr>
            <a:xfrm>
              <a:off x="9525913" y="1304553"/>
              <a:ext cx="1320654" cy="195399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6A952073-F3A1-41C2-BDA3-A3F63E92AEB3}"/>
                </a:ext>
              </a:extLst>
            </p:cNvPr>
            <p:cNvSpPr txBox="1"/>
            <p:nvPr/>
          </p:nvSpPr>
          <p:spPr>
            <a:xfrm>
              <a:off x="9525913" y="1311154"/>
              <a:ext cx="1324961" cy="20005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700">
                  <a:solidFill>
                    <a:schemeClr val="tx2">
                      <a:lumMod val="50000"/>
                    </a:schemeClr>
                  </a:solidFill>
                  <a:latin typeface="-윤고딕340" panose="02030504000101010101" pitchFamily="18" charset="-127"/>
                  <a:ea typeface="-윤고딕340" panose="02030504000101010101" pitchFamily="18" charset="-127"/>
                </a:rPr>
                <a:t>예약 내역</a:t>
              </a:r>
              <a:endParaRPr lang="ko-KR" altLang="en-US" sz="600">
                <a:solidFill>
                  <a:schemeClr val="tx2">
                    <a:lumMod val="50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grpSp>
          <p:nvGrpSpPr>
            <p:cNvPr id="107" name="그룹 106">
              <a:extLst>
                <a:ext uri="{FF2B5EF4-FFF2-40B4-BE49-F238E27FC236}">
                  <a16:creationId xmlns:a16="http://schemas.microsoft.com/office/drawing/2014/main" id="{75E9A217-AE28-4F21-840A-43F8A1415B34}"/>
                </a:ext>
              </a:extLst>
            </p:cNvPr>
            <p:cNvGrpSpPr/>
            <p:nvPr/>
          </p:nvGrpSpPr>
          <p:grpSpPr>
            <a:xfrm>
              <a:off x="9708570" y="2058462"/>
              <a:ext cx="1063872" cy="938720"/>
              <a:chOff x="4048969" y="1979156"/>
              <a:chExt cx="2725959" cy="3594883"/>
            </a:xfrm>
          </p:grpSpPr>
          <p:sp>
            <p:nvSpPr>
              <p:cNvPr id="113" name="모서리가 둥근 직사각형 28">
                <a:extLst>
                  <a:ext uri="{FF2B5EF4-FFF2-40B4-BE49-F238E27FC236}">
                    <a16:creationId xmlns:a16="http://schemas.microsoft.com/office/drawing/2014/main" id="{AEB37EB6-2DEA-43FE-8E36-A5494D29D39F}"/>
                  </a:ext>
                </a:extLst>
              </p:cNvPr>
              <p:cNvSpPr/>
              <p:nvPr/>
            </p:nvSpPr>
            <p:spPr>
              <a:xfrm>
                <a:off x="4048969" y="2923813"/>
                <a:ext cx="2467748" cy="2395856"/>
              </a:xfrm>
              <a:prstGeom prst="roundRect">
                <a:avLst>
                  <a:gd name="adj" fmla="val 2375"/>
                </a:avLst>
              </a:prstGeom>
              <a:solidFill>
                <a:schemeClr val="bg1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500"/>
              </a:p>
            </p:txBody>
          </p:sp>
          <p:sp>
            <p:nvSpPr>
              <p:cNvPr id="114" name="모서리가 둥근 직사각형 29">
                <a:extLst>
                  <a:ext uri="{FF2B5EF4-FFF2-40B4-BE49-F238E27FC236}">
                    <a16:creationId xmlns:a16="http://schemas.microsoft.com/office/drawing/2014/main" id="{91A886F3-80AB-4A80-81B6-E2693A2FDEA6}"/>
                  </a:ext>
                </a:extLst>
              </p:cNvPr>
              <p:cNvSpPr/>
              <p:nvPr/>
            </p:nvSpPr>
            <p:spPr>
              <a:xfrm>
                <a:off x="4048969" y="1992870"/>
                <a:ext cx="2467748" cy="922638"/>
              </a:xfrm>
              <a:prstGeom prst="roundRect">
                <a:avLst>
                  <a:gd name="adj" fmla="val 7738"/>
                </a:avLst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500"/>
              </a:p>
            </p:txBody>
          </p:sp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4E353810-E2BE-4B7B-AE88-8B64411770D6}"/>
                  </a:ext>
                </a:extLst>
              </p:cNvPr>
              <p:cNvSpPr txBox="1"/>
              <p:nvPr/>
            </p:nvSpPr>
            <p:spPr>
              <a:xfrm>
                <a:off x="5387796" y="1979156"/>
                <a:ext cx="1257075" cy="10607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>
                    <a:solidFill>
                      <a:schemeClr val="bg1"/>
                    </a:solidFill>
                  </a:rPr>
                  <a:t>112</a:t>
                </a:r>
                <a:endParaRPr lang="ko-KR" altLang="en-US" sz="12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87ADF318-32BA-465A-B3D9-7EC6447A984D}"/>
                  </a:ext>
                </a:extLst>
              </p:cNvPr>
              <p:cNvSpPr txBox="1"/>
              <p:nvPr/>
            </p:nvSpPr>
            <p:spPr>
              <a:xfrm>
                <a:off x="4130450" y="3242351"/>
                <a:ext cx="1453201" cy="6482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500" b="1" dirty="0">
                    <a:solidFill>
                      <a:schemeClr val="accent1">
                        <a:lumMod val="50000"/>
                      </a:schemeClr>
                    </a:solidFill>
                  </a:rPr>
                  <a:t>현재접수</a:t>
                </a:r>
              </a:p>
            </p:txBody>
          </p:sp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566FE284-4465-4F0F-AA31-3FB8B5FFC069}"/>
                  </a:ext>
                </a:extLst>
              </p:cNvPr>
              <p:cNvSpPr txBox="1"/>
              <p:nvPr/>
            </p:nvSpPr>
            <p:spPr>
              <a:xfrm>
                <a:off x="4142967" y="3809633"/>
                <a:ext cx="1217000" cy="9429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500" b="1" dirty="0">
                    <a:solidFill>
                      <a:schemeClr val="accent1">
                        <a:lumMod val="50000"/>
                      </a:schemeClr>
                    </a:solidFill>
                  </a:rPr>
                  <a:t>현재 대기 인원</a:t>
                </a:r>
              </a:p>
            </p:txBody>
          </p:sp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5BA11AC7-2346-468C-9B4B-AD7B8E793ACE}"/>
                  </a:ext>
                </a:extLst>
              </p:cNvPr>
              <p:cNvSpPr txBox="1"/>
              <p:nvPr/>
            </p:nvSpPr>
            <p:spPr>
              <a:xfrm>
                <a:off x="4130450" y="4515156"/>
                <a:ext cx="1217000" cy="9429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500" b="1" dirty="0">
                    <a:solidFill>
                      <a:schemeClr val="accent1">
                        <a:lumMod val="50000"/>
                      </a:schemeClr>
                    </a:solidFill>
                  </a:rPr>
                  <a:t>예상 대기 시간</a:t>
                </a:r>
              </a:p>
            </p:txBody>
          </p:sp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65F5D3E2-BB2D-4A00-8ABD-8637EC7AC065}"/>
                  </a:ext>
                </a:extLst>
              </p:cNvPr>
              <p:cNvSpPr txBox="1"/>
              <p:nvPr/>
            </p:nvSpPr>
            <p:spPr>
              <a:xfrm>
                <a:off x="5776956" y="3951670"/>
                <a:ext cx="918216" cy="8839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b="1"/>
                  <a:t>1</a:t>
                </a:r>
                <a:r>
                  <a:rPr lang="en-US" altLang="ko-KR" sz="900" b="1" dirty="0"/>
                  <a:t>1</a:t>
                </a:r>
                <a:endParaRPr lang="ko-KR" altLang="en-US" sz="900" b="1" dirty="0"/>
              </a:p>
            </p:txBody>
          </p:sp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347538D7-6343-4B05-8201-570081129247}"/>
                  </a:ext>
                </a:extLst>
              </p:cNvPr>
              <p:cNvSpPr txBox="1"/>
              <p:nvPr/>
            </p:nvSpPr>
            <p:spPr>
              <a:xfrm>
                <a:off x="5051387" y="4690055"/>
                <a:ext cx="1723541" cy="8839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b="1"/>
                  <a:t>00:32:05</a:t>
                </a:r>
                <a:endParaRPr lang="ko-KR" altLang="en-US" sz="900" b="1" dirty="0"/>
              </a:p>
            </p:txBody>
          </p:sp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52206FA7-FD58-4EE9-82D3-A9B0BBD360B0}"/>
                  </a:ext>
                </a:extLst>
              </p:cNvPr>
              <p:cNvSpPr txBox="1"/>
              <p:nvPr/>
            </p:nvSpPr>
            <p:spPr>
              <a:xfrm>
                <a:off x="4130450" y="2406397"/>
                <a:ext cx="1211419" cy="6482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500" b="1" dirty="0">
                    <a:solidFill>
                      <a:schemeClr val="bg1"/>
                    </a:solidFill>
                  </a:rPr>
                  <a:t>접수번호</a:t>
                </a:r>
              </a:p>
            </p:txBody>
          </p:sp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EB7744F7-EF55-4670-98B5-580D0E047FC8}"/>
                  </a:ext>
                </a:extLst>
              </p:cNvPr>
              <p:cNvSpPr txBox="1"/>
              <p:nvPr/>
            </p:nvSpPr>
            <p:spPr>
              <a:xfrm>
                <a:off x="5600080" y="3126955"/>
                <a:ext cx="1174848" cy="8839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b="1"/>
                  <a:t>101</a:t>
                </a:r>
                <a:endParaRPr lang="ko-KR" altLang="en-US" sz="900" b="1" dirty="0"/>
              </a:p>
            </p:txBody>
          </p:sp>
        </p:grpSp>
        <p:sp>
          <p:nvSpPr>
            <p:cNvPr id="109" name="모서리가 둥근 직사각형 38">
              <a:extLst>
                <a:ext uri="{FF2B5EF4-FFF2-40B4-BE49-F238E27FC236}">
                  <a16:creationId xmlns:a16="http://schemas.microsoft.com/office/drawing/2014/main" id="{6E0FD1F9-31E7-4802-8C5F-DC4CC2A34593}"/>
                </a:ext>
              </a:extLst>
            </p:cNvPr>
            <p:cNvSpPr/>
            <p:nvPr/>
          </p:nvSpPr>
          <p:spPr>
            <a:xfrm>
              <a:off x="9703564" y="3021507"/>
              <a:ext cx="385916" cy="146296"/>
            </a:xfrm>
            <a:prstGeom prst="roundRect">
              <a:avLst>
                <a:gd name="adj" fmla="val 7738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/>
                <a:t>예약 취소</a:t>
              </a:r>
              <a:endParaRPr lang="ko-KR" altLang="en-US" sz="500" dirty="0"/>
            </a:p>
          </p:txBody>
        </p:sp>
        <p:pic>
          <p:nvPicPr>
            <p:cNvPr id="110" name="그림 109">
              <a:extLst>
                <a:ext uri="{FF2B5EF4-FFF2-40B4-BE49-F238E27FC236}">
                  <a16:creationId xmlns:a16="http://schemas.microsoft.com/office/drawing/2014/main" id="{F2BB9679-5F96-4C73-AB79-71E98FA5F5E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764558" y="1579337"/>
              <a:ext cx="795175" cy="216382"/>
            </a:xfrm>
            <a:prstGeom prst="rect">
              <a:avLst/>
            </a:prstGeom>
          </p:spPr>
        </p:pic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B3B39AB4-7CA3-4B54-84BE-545B9FBB63DD}"/>
                </a:ext>
              </a:extLst>
            </p:cNvPr>
            <p:cNvSpPr txBox="1"/>
            <p:nvPr/>
          </p:nvSpPr>
          <p:spPr>
            <a:xfrm>
              <a:off x="9747574" y="1795608"/>
              <a:ext cx="1240767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600">
                  <a:latin typeface="-윤고딕320" panose="02030504000101010101" pitchFamily="18" charset="-127"/>
                  <a:ea typeface="-윤고딕320" panose="02030504000101010101" pitchFamily="18" charset="-127"/>
                </a:rPr>
                <a:t>한국산업기술대학교지점</a:t>
              </a:r>
            </a:p>
          </p:txBody>
        </p:sp>
        <p:sp>
          <p:nvSpPr>
            <p:cNvPr id="112" name="모서리가 둥근 직사각형 38">
              <a:extLst>
                <a:ext uri="{FF2B5EF4-FFF2-40B4-BE49-F238E27FC236}">
                  <a16:creationId xmlns:a16="http://schemas.microsoft.com/office/drawing/2014/main" id="{9316AA88-E2E4-4EE4-85A8-6D8DD7F610E2}"/>
                </a:ext>
              </a:extLst>
            </p:cNvPr>
            <p:cNvSpPr/>
            <p:nvPr/>
          </p:nvSpPr>
          <p:spPr>
            <a:xfrm>
              <a:off x="10285027" y="3021507"/>
              <a:ext cx="385916" cy="146296"/>
            </a:xfrm>
            <a:prstGeom prst="roundRect">
              <a:avLst>
                <a:gd name="adj" fmla="val 7738"/>
              </a:avLst>
            </a:prstGeom>
            <a:solidFill>
              <a:srgbClr val="FF0000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/>
                <a:t>재발급</a:t>
              </a:r>
              <a:endParaRPr lang="ko-KR" altLang="en-US" sz="500" dirty="0"/>
            </a:p>
          </p:txBody>
        </p:sp>
      </p:grp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C80CCB9-1758-4328-B460-E82882B6F49F}"/>
              </a:ext>
            </a:extLst>
          </p:cNvPr>
          <p:cNvCxnSpPr/>
          <p:nvPr/>
        </p:nvCxnSpPr>
        <p:spPr>
          <a:xfrm>
            <a:off x="508000" y="571500"/>
            <a:ext cx="24003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DE9D3FAC-21C1-42F4-8C5A-7B6DD6578892}"/>
              </a:ext>
            </a:extLst>
          </p:cNvPr>
          <p:cNvCxnSpPr>
            <a:cxnSpLocks/>
          </p:cNvCxnSpPr>
          <p:nvPr/>
        </p:nvCxnSpPr>
        <p:spPr>
          <a:xfrm>
            <a:off x="3251200" y="571500"/>
            <a:ext cx="82423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B39D909-1D0E-484D-9853-79AA4A432F4E}"/>
              </a:ext>
            </a:extLst>
          </p:cNvPr>
          <p:cNvSpPr txBox="1"/>
          <p:nvPr/>
        </p:nvSpPr>
        <p:spPr>
          <a:xfrm>
            <a:off x="457204" y="147935"/>
            <a:ext cx="67978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>
                <a:latin typeface="-윤고딕330" panose="02030504000101010101" pitchFamily="18" charset="-127"/>
                <a:ea typeface="-윤고딕330" panose="02030504000101010101" pitchFamily="18" charset="-127"/>
              </a:rPr>
              <a:t>03 </a:t>
            </a:r>
            <a:r>
              <a:rPr lang="ko-KR" altLang="en-US" sz="2000" b="1">
                <a:latin typeface="-윤고딕330" panose="02030504000101010101" pitchFamily="18" charset="-127"/>
                <a:ea typeface="-윤고딕330" panose="02030504000101010101" pitchFamily="18" charset="-127"/>
              </a:rPr>
              <a:t>시스템 수행 시나리오 </a:t>
            </a:r>
            <a:r>
              <a:rPr lang="en-US" altLang="ko-KR" sz="2000" b="1">
                <a:latin typeface="-윤고딕330" panose="02030504000101010101" pitchFamily="18" charset="-127"/>
                <a:ea typeface="-윤고딕330" panose="02030504000101010101" pitchFamily="18" charset="-127"/>
              </a:rPr>
              <a:t>– </a:t>
            </a:r>
            <a:r>
              <a:rPr lang="ko-KR" altLang="en-US" sz="2000" b="1">
                <a:latin typeface="-윤고딕330" panose="02030504000101010101" pitchFamily="18" charset="-127"/>
                <a:ea typeface="-윤고딕330" panose="02030504000101010101" pitchFamily="18" charset="-127"/>
              </a:rPr>
              <a:t>예약 내역 확인 </a:t>
            </a:r>
            <a:r>
              <a:rPr lang="en-US" altLang="ko-KR" sz="2000" b="1">
                <a:latin typeface="-윤고딕330" panose="02030504000101010101" pitchFamily="18" charset="-127"/>
                <a:ea typeface="-윤고딕330" panose="02030504000101010101" pitchFamily="18" charset="-127"/>
              </a:rPr>
              <a:t>&amp; </a:t>
            </a:r>
            <a:r>
              <a:rPr lang="ko-KR" altLang="en-US" sz="2000" b="1">
                <a:latin typeface="-윤고딕330" panose="02030504000101010101" pitchFamily="18" charset="-127"/>
                <a:ea typeface="-윤고딕330" panose="02030504000101010101" pitchFamily="18" charset="-127"/>
              </a:rPr>
              <a:t>재발급 기능</a:t>
            </a:r>
            <a:endParaRPr lang="en-US" altLang="ko-KR" sz="2000" b="1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6102947A-F8B0-4598-8129-B57B2993C55B}"/>
              </a:ext>
            </a:extLst>
          </p:cNvPr>
          <p:cNvGrpSpPr/>
          <p:nvPr/>
        </p:nvGrpSpPr>
        <p:grpSpPr>
          <a:xfrm>
            <a:off x="6321601" y="1702296"/>
            <a:ext cx="1698728" cy="716303"/>
            <a:chOff x="6906361" y="3389697"/>
            <a:chExt cx="2628169" cy="1108220"/>
          </a:xfrm>
        </p:grpSpPr>
        <p:sp>
          <p:nvSpPr>
            <p:cNvPr id="22" name="모서리가 둥근 직사각형 13">
              <a:extLst>
                <a:ext uri="{FF2B5EF4-FFF2-40B4-BE49-F238E27FC236}">
                  <a16:creationId xmlns:a16="http://schemas.microsoft.com/office/drawing/2014/main" id="{725C31DA-F541-409F-AC27-0C951FE5E250}"/>
                </a:ext>
              </a:extLst>
            </p:cNvPr>
            <p:cNvSpPr/>
            <p:nvPr/>
          </p:nvSpPr>
          <p:spPr>
            <a:xfrm>
              <a:off x="6939368" y="3389697"/>
              <a:ext cx="2595162" cy="1108220"/>
            </a:xfrm>
            <a:prstGeom prst="roundRect">
              <a:avLst>
                <a:gd name="adj" fmla="val 7428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695475C-CE9F-4615-A6AD-76A83B1BB102}"/>
                </a:ext>
              </a:extLst>
            </p:cNvPr>
            <p:cNvSpPr txBox="1"/>
            <p:nvPr/>
          </p:nvSpPr>
          <p:spPr>
            <a:xfrm>
              <a:off x="6906361" y="3652052"/>
              <a:ext cx="2595159" cy="3095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700">
                  <a:solidFill>
                    <a:schemeClr val="bg1"/>
                  </a:solidFill>
                </a:rPr>
                <a:t>대기 번호를 재발급 받으시겠습니까</a:t>
              </a:r>
              <a:r>
                <a:rPr lang="en-US" altLang="ko-KR" sz="700" dirty="0">
                  <a:solidFill>
                    <a:schemeClr val="bg1"/>
                  </a:solidFill>
                </a:rPr>
                <a:t>?</a:t>
              </a:r>
              <a:endParaRPr lang="ko-KR" altLang="en-US" sz="700" dirty="0">
                <a:solidFill>
                  <a:schemeClr val="bg1"/>
                </a:solidFill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22D7A3E-83BA-4EF1-AC08-A5BC0050B1E2}"/>
                </a:ext>
              </a:extLst>
            </p:cNvPr>
            <p:cNvSpPr txBox="1"/>
            <p:nvPr/>
          </p:nvSpPr>
          <p:spPr>
            <a:xfrm>
              <a:off x="8115474" y="4141622"/>
              <a:ext cx="1384708" cy="3095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700">
                  <a:solidFill>
                    <a:srgbClr val="FF0000"/>
                  </a:solidFill>
                </a:rPr>
                <a:t>네</a:t>
              </a:r>
              <a:r>
                <a:rPr lang="ko-KR" altLang="en-US" sz="700">
                  <a:solidFill>
                    <a:schemeClr val="bg1"/>
                  </a:solidFill>
                </a:rPr>
                <a:t>          아니오</a:t>
              </a:r>
              <a:endParaRPr lang="ko-KR" altLang="en-US" sz="7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217475F8-8418-40F8-B314-5B2ECCF74AFC}"/>
              </a:ext>
            </a:extLst>
          </p:cNvPr>
          <p:cNvGrpSpPr/>
          <p:nvPr/>
        </p:nvGrpSpPr>
        <p:grpSpPr>
          <a:xfrm>
            <a:off x="8527403" y="4083365"/>
            <a:ext cx="1768474" cy="2508915"/>
            <a:chOff x="8850687" y="810621"/>
            <a:chExt cx="1951306" cy="2663659"/>
          </a:xfrm>
        </p:grpSpPr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BBE9FB79-AFA0-4368-8AE1-37401A80E1F1}"/>
                </a:ext>
              </a:extLst>
            </p:cNvPr>
            <p:cNvGrpSpPr/>
            <p:nvPr/>
          </p:nvGrpSpPr>
          <p:grpSpPr>
            <a:xfrm>
              <a:off x="8850687" y="810621"/>
              <a:ext cx="1951306" cy="2663659"/>
              <a:chOff x="4875748" y="1389208"/>
              <a:chExt cx="3700776" cy="5066249"/>
            </a:xfrm>
          </p:grpSpPr>
          <p:pic>
            <p:nvPicPr>
              <p:cNvPr id="79" name="그림 78">
                <a:extLst>
                  <a:ext uri="{FF2B5EF4-FFF2-40B4-BE49-F238E27FC236}">
                    <a16:creationId xmlns:a16="http://schemas.microsoft.com/office/drawing/2014/main" id="{1C4CECD3-D745-43AE-B0AF-D80BD5B1C2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75748" y="1389208"/>
                <a:ext cx="3700776" cy="5066249"/>
              </a:xfrm>
              <a:prstGeom prst="rect">
                <a:avLst/>
              </a:prstGeom>
              <a:ln w="12700">
                <a:solidFill>
                  <a:schemeClr val="tx1"/>
                </a:solidFill>
              </a:ln>
            </p:spPr>
          </p:pic>
          <p:sp>
            <p:nvSpPr>
              <p:cNvPr id="80" name="직사각형 79">
                <a:extLst>
                  <a:ext uri="{FF2B5EF4-FFF2-40B4-BE49-F238E27FC236}">
                    <a16:creationId xmlns:a16="http://schemas.microsoft.com/office/drawing/2014/main" id="{FFB22DBD-2FC6-4200-A84F-023889BF661B}"/>
                  </a:ext>
                </a:extLst>
              </p:cNvPr>
              <p:cNvSpPr/>
              <p:nvPr/>
            </p:nvSpPr>
            <p:spPr>
              <a:xfrm>
                <a:off x="5408818" y="2001704"/>
                <a:ext cx="2762250" cy="393748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</p:grp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2E7D457D-E574-4010-9EDA-B001FB75B2A8}"/>
                </a:ext>
              </a:extLst>
            </p:cNvPr>
            <p:cNvSpPr/>
            <p:nvPr/>
          </p:nvSpPr>
          <p:spPr>
            <a:xfrm>
              <a:off x="9124687" y="1128356"/>
              <a:ext cx="1456450" cy="20744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C1086535-CFED-48D4-A47D-5EA8060731B8}"/>
                </a:ext>
              </a:extLst>
            </p:cNvPr>
            <p:cNvSpPr txBox="1"/>
            <p:nvPr/>
          </p:nvSpPr>
          <p:spPr>
            <a:xfrm>
              <a:off x="9124687" y="1135364"/>
              <a:ext cx="1461200" cy="18466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600">
                  <a:solidFill>
                    <a:schemeClr val="tx2">
                      <a:lumMod val="50000"/>
                    </a:schemeClr>
                  </a:solidFill>
                  <a:latin typeface="-윤고딕340" panose="02030504000101010101" pitchFamily="18" charset="-127"/>
                  <a:ea typeface="-윤고딕340" panose="02030504000101010101" pitchFamily="18" charset="-127"/>
                </a:rPr>
                <a:t>예약 내역</a:t>
              </a:r>
              <a:endParaRPr lang="ko-KR" altLang="en-US" sz="500">
                <a:solidFill>
                  <a:schemeClr val="tx2">
                    <a:lumMod val="50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93F7B182-92E2-4111-98AC-542B896347EF}"/>
                </a:ext>
              </a:extLst>
            </p:cNvPr>
            <p:cNvGrpSpPr/>
            <p:nvPr/>
          </p:nvGrpSpPr>
          <p:grpSpPr>
            <a:xfrm>
              <a:off x="9326126" y="1928753"/>
              <a:ext cx="1173264" cy="966982"/>
              <a:chOff x="4048969" y="1979156"/>
              <a:chExt cx="2725959" cy="3488033"/>
            </a:xfrm>
          </p:grpSpPr>
          <p:sp>
            <p:nvSpPr>
              <p:cNvPr id="69" name="모서리가 둥근 직사각형 28">
                <a:extLst>
                  <a:ext uri="{FF2B5EF4-FFF2-40B4-BE49-F238E27FC236}">
                    <a16:creationId xmlns:a16="http://schemas.microsoft.com/office/drawing/2014/main" id="{6A530C2C-DA48-4221-92E9-D6BBB69B1D7E}"/>
                  </a:ext>
                </a:extLst>
              </p:cNvPr>
              <p:cNvSpPr/>
              <p:nvPr/>
            </p:nvSpPr>
            <p:spPr>
              <a:xfrm>
                <a:off x="4048969" y="2923813"/>
                <a:ext cx="2467748" cy="2395856"/>
              </a:xfrm>
              <a:prstGeom prst="roundRect">
                <a:avLst>
                  <a:gd name="adj" fmla="val 2375"/>
                </a:avLst>
              </a:prstGeom>
              <a:solidFill>
                <a:schemeClr val="bg1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400"/>
              </a:p>
            </p:txBody>
          </p:sp>
          <p:sp>
            <p:nvSpPr>
              <p:cNvPr id="70" name="모서리가 둥근 직사각형 29">
                <a:extLst>
                  <a:ext uri="{FF2B5EF4-FFF2-40B4-BE49-F238E27FC236}">
                    <a16:creationId xmlns:a16="http://schemas.microsoft.com/office/drawing/2014/main" id="{509CA464-DDFB-4BBA-A802-9978462F76A2}"/>
                  </a:ext>
                </a:extLst>
              </p:cNvPr>
              <p:cNvSpPr/>
              <p:nvPr/>
            </p:nvSpPr>
            <p:spPr>
              <a:xfrm>
                <a:off x="4048969" y="1992870"/>
                <a:ext cx="2467748" cy="922638"/>
              </a:xfrm>
              <a:prstGeom prst="roundRect">
                <a:avLst>
                  <a:gd name="adj" fmla="val 7738"/>
                </a:avLst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400"/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AC3A2999-1E99-4F9B-862A-6B91D14C007A}"/>
                  </a:ext>
                </a:extLst>
              </p:cNvPr>
              <p:cNvSpPr txBox="1"/>
              <p:nvPr/>
            </p:nvSpPr>
            <p:spPr>
              <a:xfrm>
                <a:off x="5387797" y="1979156"/>
                <a:ext cx="1257074" cy="9436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00" b="1">
                    <a:solidFill>
                      <a:schemeClr val="bg1"/>
                    </a:solidFill>
                  </a:rPr>
                  <a:t>115</a:t>
                </a:r>
                <a:endParaRPr lang="ko-KR" altLang="en-US" sz="11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DE29E340-E4E2-4EF7-B11F-2C10C4A6F9F3}"/>
                  </a:ext>
                </a:extLst>
              </p:cNvPr>
              <p:cNvSpPr txBox="1"/>
              <p:nvPr/>
            </p:nvSpPr>
            <p:spPr>
              <a:xfrm>
                <a:off x="4130451" y="3242352"/>
                <a:ext cx="1453202" cy="5550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400" b="1" dirty="0">
                    <a:solidFill>
                      <a:schemeClr val="accent1">
                        <a:lumMod val="50000"/>
                      </a:schemeClr>
                    </a:solidFill>
                  </a:rPr>
                  <a:t>현재접수</a:t>
                </a:r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EFE4D6B2-20C6-451F-B5BD-6265B888F182}"/>
                  </a:ext>
                </a:extLst>
              </p:cNvPr>
              <p:cNvSpPr txBox="1"/>
              <p:nvPr/>
            </p:nvSpPr>
            <p:spPr>
              <a:xfrm>
                <a:off x="4142967" y="3809631"/>
                <a:ext cx="1217000" cy="5550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400" b="1" dirty="0">
                    <a:solidFill>
                      <a:schemeClr val="accent1">
                        <a:lumMod val="50000"/>
                      </a:schemeClr>
                    </a:solidFill>
                  </a:rPr>
                  <a:t>현재 대기 인원</a:t>
                </a:r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5392C868-9D58-459F-84B5-D3AA7FE0C826}"/>
                  </a:ext>
                </a:extLst>
              </p:cNvPr>
              <p:cNvSpPr txBox="1"/>
              <p:nvPr/>
            </p:nvSpPr>
            <p:spPr>
              <a:xfrm>
                <a:off x="4130451" y="4515158"/>
                <a:ext cx="1217000" cy="5550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400" b="1" dirty="0">
                    <a:solidFill>
                      <a:schemeClr val="accent1">
                        <a:lumMod val="50000"/>
                      </a:schemeClr>
                    </a:solidFill>
                  </a:rPr>
                  <a:t>예상 대기 시간</a:t>
                </a:r>
              </a:p>
            </p:txBody>
          </p: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F1B03ABF-2ED8-4B18-B275-39E190EC97E4}"/>
                  </a:ext>
                </a:extLst>
              </p:cNvPr>
              <p:cNvSpPr txBox="1"/>
              <p:nvPr/>
            </p:nvSpPr>
            <p:spPr>
              <a:xfrm>
                <a:off x="5726000" y="3951670"/>
                <a:ext cx="918216" cy="7771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800" b="1"/>
                  <a:t>06</a:t>
                </a:r>
                <a:endParaRPr lang="ko-KR" altLang="en-US" sz="800" b="1" dirty="0"/>
              </a:p>
            </p:txBody>
          </p: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A88D812B-6742-4712-B7DA-824C94D038ED}"/>
                  </a:ext>
                </a:extLst>
              </p:cNvPr>
              <p:cNvSpPr txBox="1"/>
              <p:nvPr/>
            </p:nvSpPr>
            <p:spPr>
              <a:xfrm>
                <a:off x="5051387" y="4690054"/>
                <a:ext cx="1723541" cy="7771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800" b="1"/>
                  <a:t>00:20:00</a:t>
                </a:r>
                <a:endParaRPr lang="ko-KR" altLang="en-US" sz="800" b="1" dirty="0"/>
              </a:p>
            </p:txBody>
          </p: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FCD3A4F1-8BEC-40BE-86DF-4C7E8EB3E585}"/>
                  </a:ext>
                </a:extLst>
              </p:cNvPr>
              <p:cNvSpPr txBox="1"/>
              <p:nvPr/>
            </p:nvSpPr>
            <p:spPr>
              <a:xfrm>
                <a:off x="4130451" y="2406396"/>
                <a:ext cx="1211420" cy="5550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400" b="1" dirty="0">
                    <a:solidFill>
                      <a:schemeClr val="bg1"/>
                    </a:solidFill>
                  </a:rPr>
                  <a:t>접수번호</a:t>
                </a:r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CD55E2FA-4A1B-4EA0-A81C-17D9DD792648}"/>
                  </a:ext>
                </a:extLst>
              </p:cNvPr>
              <p:cNvSpPr txBox="1"/>
              <p:nvPr/>
            </p:nvSpPr>
            <p:spPr>
              <a:xfrm>
                <a:off x="5600081" y="3126953"/>
                <a:ext cx="1174847" cy="7771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800" b="1"/>
                  <a:t>109</a:t>
                </a:r>
                <a:endParaRPr lang="ko-KR" altLang="en-US" sz="800" b="1" dirty="0"/>
              </a:p>
            </p:txBody>
          </p:sp>
        </p:grpSp>
        <p:sp>
          <p:nvSpPr>
            <p:cNvPr id="65" name="모서리가 둥근 직사각형 38">
              <a:extLst>
                <a:ext uri="{FF2B5EF4-FFF2-40B4-BE49-F238E27FC236}">
                  <a16:creationId xmlns:a16="http://schemas.microsoft.com/office/drawing/2014/main" id="{BA02FFF5-53D5-4634-B518-307B0ADF5D65}"/>
                </a:ext>
              </a:extLst>
            </p:cNvPr>
            <p:cNvSpPr/>
            <p:nvPr/>
          </p:nvSpPr>
          <p:spPr>
            <a:xfrm>
              <a:off x="9320605" y="2951183"/>
              <a:ext cx="425598" cy="155317"/>
            </a:xfrm>
            <a:prstGeom prst="roundRect">
              <a:avLst>
                <a:gd name="adj" fmla="val 7738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"/>
                <a:t>예약 취소</a:t>
              </a:r>
              <a:endParaRPr lang="ko-KR" altLang="en-US" sz="400" dirty="0"/>
            </a:p>
          </p:txBody>
        </p:sp>
        <p:pic>
          <p:nvPicPr>
            <p:cNvPr id="66" name="그림 65">
              <a:extLst>
                <a:ext uri="{FF2B5EF4-FFF2-40B4-BE49-F238E27FC236}">
                  <a16:creationId xmlns:a16="http://schemas.microsoft.com/office/drawing/2014/main" id="{7CC5952B-1AE5-48FB-924A-3EA26165DC3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387870" y="1420084"/>
              <a:ext cx="876939" cy="229725"/>
            </a:xfrm>
            <a:prstGeom prst="rect">
              <a:avLst/>
            </a:prstGeom>
          </p:spPr>
        </p:pic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69C6C094-9B17-4D2D-A7FD-E75B71C3F8B9}"/>
                </a:ext>
              </a:extLst>
            </p:cNvPr>
            <p:cNvSpPr txBox="1"/>
            <p:nvPr/>
          </p:nvSpPr>
          <p:spPr>
            <a:xfrm>
              <a:off x="9369140" y="1649691"/>
              <a:ext cx="1368349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500">
                  <a:latin typeface="-윤고딕320" panose="02030504000101010101" pitchFamily="18" charset="-127"/>
                  <a:ea typeface="-윤고딕320" panose="02030504000101010101" pitchFamily="18" charset="-127"/>
                </a:rPr>
                <a:t>한국산업기술대학교지점</a:t>
              </a:r>
            </a:p>
          </p:txBody>
        </p:sp>
        <p:sp>
          <p:nvSpPr>
            <p:cNvPr id="68" name="모서리가 둥근 직사각형 38">
              <a:extLst>
                <a:ext uri="{FF2B5EF4-FFF2-40B4-BE49-F238E27FC236}">
                  <a16:creationId xmlns:a16="http://schemas.microsoft.com/office/drawing/2014/main" id="{B43F0F18-4E5C-41B0-8355-8F6884C49D3B}"/>
                </a:ext>
              </a:extLst>
            </p:cNvPr>
            <p:cNvSpPr/>
            <p:nvPr/>
          </p:nvSpPr>
          <p:spPr>
            <a:xfrm>
              <a:off x="9961857" y="2951183"/>
              <a:ext cx="425598" cy="155317"/>
            </a:xfrm>
            <a:prstGeom prst="roundRect">
              <a:avLst>
                <a:gd name="adj" fmla="val 7738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"/>
                <a:t>재발급</a:t>
              </a:r>
              <a:endParaRPr lang="ko-KR" altLang="en-US" sz="400" dirty="0"/>
            </a:p>
          </p:txBody>
        </p: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DDDB3AD3-ECE3-49A9-A299-2B2F2A039C34}"/>
              </a:ext>
            </a:extLst>
          </p:cNvPr>
          <p:cNvGrpSpPr/>
          <p:nvPr/>
        </p:nvGrpSpPr>
        <p:grpSpPr>
          <a:xfrm>
            <a:off x="951619" y="767197"/>
            <a:ext cx="1774031" cy="2508950"/>
            <a:chOff x="2208476" y="1681590"/>
            <a:chExt cx="3177360" cy="4349709"/>
          </a:xfrm>
        </p:grpSpPr>
        <p:grpSp>
          <p:nvGrpSpPr>
            <p:cNvPr id="85" name="그룹 84">
              <a:extLst>
                <a:ext uri="{FF2B5EF4-FFF2-40B4-BE49-F238E27FC236}">
                  <a16:creationId xmlns:a16="http://schemas.microsoft.com/office/drawing/2014/main" id="{2B319C2A-9140-4715-BC92-ECA9DEBC0D26}"/>
                </a:ext>
              </a:extLst>
            </p:cNvPr>
            <p:cNvGrpSpPr/>
            <p:nvPr/>
          </p:nvGrpSpPr>
          <p:grpSpPr>
            <a:xfrm>
              <a:off x="2208476" y="1681590"/>
              <a:ext cx="3177360" cy="4349709"/>
              <a:chOff x="762960" y="1684085"/>
              <a:chExt cx="3177360" cy="4349709"/>
            </a:xfrm>
          </p:grpSpPr>
          <p:pic>
            <p:nvPicPr>
              <p:cNvPr id="96" name="그림 95">
                <a:extLst>
                  <a:ext uri="{FF2B5EF4-FFF2-40B4-BE49-F238E27FC236}">
                    <a16:creationId xmlns:a16="http://schemas.microsoft.com/office/drawing/2014/main" id="{3FAAE5C6-A334-4AC6-A191-166F6AC44D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62960" y="1684085"/>
                <a:ext cx="3177360" cy="4349709"/>
              </a:xfrm>
              <a:prstGeom prst="rect">
                <a:avLst/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</p:pic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8612BF76-5712-43A9-B166-7219333339D7}"/>
                  </a:ext>
                </a:extLst>
              </p:cNvPr>
              <p:cNvSpPr/>
              <p:nvPr/>
            </p:nvSpPr>
            <p:spPr>
              <a:xfrm>
                <a:off x="1213284" y="2207415"/>
                <a:ext cx="2368807" cy="338059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</p:grp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8183AF82-ACCB-494D-9D08-7EF1C1242167}"/>
                </a:ext>
              </a:extLst>
            </p:cNvPr>
            <p:cNvSpPr txBox="1"/>
            <p:nvPr/>
          </p:nvSpPr>
          <p:spPr>
            <a:xfrm>
              <a:off x="2677633" y="2220038"/>
              <a:ext cx="2368807" cy="3768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solidFill>
                    <a:schemeClr val="tx2">
                      <a:lumMod val="50000"/>
                    </a:schemeClr>
                  </a:solidFill>
                  <a:latin typeface="-윤고딕340" panose="02030504000101010101" pitchFamily="18" charset="-127"/>
                  <a:ea typeface="-윤고딕340" panose="02030504000101010101" pitchFamily="18" charset="-127"/>
                </a:rPr>
                <a:t>Go</a:t>
              </a:r>
              <a:r>
                <a:rPr lang="ko-KR" altLang="en-US" sz="1050">
                  <a:solidFill>
                    <a:schemeClr val="tx2">
                      <a:lumMod val="50000"/>
                    </a:schemeClr>
                  </a:solidFill>
                  <a:latin typeface="-윤고딕340" panose="02030504000101010101" pitchFamily="18" charset="-127"/>
                  <a:ea typeface="-윤고딕340" panose="02030504000101010101" pitchFamily="18" charset="-127"/>
                </a:rPr>
                <a:t>대기</a:t>
              </a:r>
              <a:r>
                <a:rPr lang="en-US" altLang="ko-KR" sz="1000">
                  <a:solidFill>
                    <a:schemeClr val="tx2">
                      <a:lumMod val="50000"/>
                    </a:schemeClr>
                  </a:solidFill>
                </a:rPr>
                <a:t> &amp;</a:t>
              </a:r>
              <a:r>
                <a:rPr lang="en-US" altLang="ko-KR" sz="1000">
                  <a:solidFill>
                    <a:schemeClr val="tx2">
                      <a:lumMod val="50000"/>
                    </a:schemeClr>
                  </a:solidFill>
                  <a:latin typeface="-윤고딕340" panose="02030504000101010101" pitchFamily="18" charset="-127"/>
                  <a:ea typeface="-윤고딕340" panose="02030504000101010101" pitchFamily="18" charset="-127"/>
                </a:rPr>
                <a:t> </a:t>
              </a:r>
              <a:r>
                <a:rPr lang="en-US" altLang="ko-KR" sz="1050">
                  <a:solidFill>
                    <a:schemeClr val="tx2">
                      <a:lumMod val="50000"/>
                    </a:schemeClr>
                  </a:solidFill>
                  <a:latin typeface="-윤고딕340" panose="02030504000101010101" pitchFamily="18" charset="-127"/>
                  <a:ea typeface="-윤고딕340" panose="02030504000101010101" pitchFamily="18" charset="-127"/>
                </a:rPr>
                <a:t>No</a:t>
              </a:r>
              <a:r>
                <a:rPr lang="ko-KR" altLang="en-US" sz="1050">
                  <a:solidFill>
                    <a:schemeClr val="tx2">
                      <a:lumMod val="50000"/>
                    </a:schemeClr>
                  </a:solidFill>
                  <a:latin typeface="-윤고딕340" panose="02030504000101010101" pitchFamily="18" charset="-127"/>
                  <a:ea typeface="-윤고딕340" panose="02030504000101010101" pitchFamily="18" charset="-127"/>
                </a:rPr>
                <a:t>대기</a:t>
              </a:r>
              <a:endParaRPr lang="ko-KR" altLang="en-US" sz="1000">
                <a:solidFill>
                  <a:schemeClr val="tx2">
                    <a:lumMod val="50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sp>
          <p:nvSpPr>
            <p:cNvPr id="89" name="사각형: 둥근 모서리 88">
              <a:extLst>
                <a:ext uri="{FF2B5EF4-FFF2-40B4-BE49-F238E27FC236}">
                  <a16:creationId xmlns:a16="http://schemas.microsoft.com/office/drawing/2014/main" id="{1ED40A67-5CE3-44C6-9A8E-ED196F86D69A}"/>
                </a:ext>
              </a:extLst>
            </p:cNvPr>
            <p:cNvSpPr/>
            <p:nvPr/>
          </p:nvSpPr>
          <p:spPr>
            <a:xfrm>
              <a:off x="2874010" y="3567126"/>
              <a:ext cx="920750" cy="840696"/>
            </a:xfrm>
            <a:prstGeom prst="round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/>
                <a:t>은행</a:t>
              </a:r>
              <a:endParaRPr lang="en-US" altLang="ko-KR" sz="1100"/>
            </a:p>
            <a:p>
              <a:pPr algn="ctr"/>
              <a:r>
                <a:rPr lang="ko-KR" altLang="en-US" sz="1100"/>
                <a:t>찾기</a:t>
              </a:r>
            </a:p>
          </p:txBody>
        </p:sp>
        <p:sp>
          <p:nvSpPr>
            <p:cNvPr id="90" name="사각형: 둥근 모서리 89">
              <a:extLst>
                <a:ext uri="{FF2B5EF4-FFF2-40B4-BE49-F238E27FC236}">
                  <a16:creationId xmlns:a16="http://schemas.microsoft.com/office/drawing/2014/main" id="{CF24767E-BAAA-4086-963C-B933F29E77F7}"/>
                </a:ext>
              </a:extLst>
            </p:cNvPr>
            <p:cNvSpPr/>
            <p:nvPr/>
          </p:nvSpPr>
          <p:spPr>
            <a:xfrm>
              <a:off x="3923267" y="3567126"/>
              <a:ext cx="920750" cy="840696"/>
            </a:xfrm>
            <a:prstGeom prst="round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/>
                <a:t>QR</a:t>
              </a:r>
              <a:r>
                <a:rPr lang="ko-KR" altLang="en-US" sz="1100"/>
                <a:t>코드</a:t>
              </a:r>
              <a:endParaRPr lang="en-US" altLang="ko-KR" sz="1100"/>
            </a:p>
          </p:txBody>
        </p:sp>
        <p:sp>
          <p:nvSpPr>
            <p:cNvPr id="91" name="사각형: 둥근 모서리 90">
              <a:extLst>
                <a:ext uri="{FF2B5EF4-FFF2-40B4-BE49-F238E27FC236}">
                  <a16:creationId xmlns:a16="http://schemas.microsoft.com/office/drawing/2014/main" id="{0E7C0929-FBEA-495B-8279-799B6D4A9A9C}"/>
                </a:ext>
              </a:extLst>
            </p:cNvPr>
            <p:cNvSpPr/>
            <p:nvPr/>
          </p:nvSpPr>
          <p:spPr>
            <a:xfrm>
              <a:off x="2867660" y="4544590"/>
              <a:ext cx="920750" cy="840696"/>
            </a:xfrm>
            <a:prstGeom prst="roundRect">
              <a:avLst/>
            </a:prstGeom>
            <a:solidFill>
              <a:srgbClr val="FF0000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/>
                <a:t>예약</a:t>
              </a:r>
              <a:endParaRPr lang="en-US" altLang="ko-KR" sz="1100"/>
            </a:p>
            <a:p>
              <a:pPr algn="ctr"/>
              <a:r>
                <a:rPr lang="ko-KR" altLang="en-US" sz="1100"/>
                <a:t>내역</a:t>
              </a:r>
            </a:p>
          </p:txBody>
        </p:sp>
        <p:sp>
          <p:nvSpPr>
            <p:cNvPr id="92" name="사각형: 둥근 모서리 91">
              <a:extLst>
                <a:ext uri="{FF2B5EF4-FFF2-40B4-BE49-F238E27FC236}">
                  <a16:creationId xmlns:a16="http://schemas.microsoft.com/office/drawing/2014/main" id="{D3516EAC-720C-4FA2-A924-E5D7349AB3CC}"/>
                </a:ext>
              </a:extLst>
            </p:cNvPr>
            <p:cNvSpPr/>
            <p:nvPr/>
          </p:nvSpPr>
          <p:spPr>
            <a:xfrm>
              <a:off x="3916917" y="4544590"/>
              <a:ext cx="920750" cy="840696"/>
            </a:xfrm>
            <a:prstGeom prst="round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/>
                <a:t>추천</a:t>
              </a:r>
              <a:br>
                <a:rPr lang="en-US" altLang="ko-KR" sz="1100"/>
              </a:br>
              <a:r>
                <a:rPr lang="ko-KR" altLang="en-US" sz="1100"/>
                <a:t>상품</a:t>
              </a:r>
              <a:endParaRPr lang="en-US" altLang="ko-KR" sz="1100"/>
            </a:p>
          </p:txBody>
        </p:sp>
        <p:grpSp>
          <p:nvGrpSpPr>
            <p:cNvPr id="93" name="그룹 92">
              <a:extLst>
                <a:ext uri="{FF2B5EF4-FFF2-40B4-BE49-F238E27FC236}">
                  <a16:creationId xmlns:a16="http://schemas.microsoft.com/office/drawing/2014/main" id="{069FE7B3-3BCE-448D-8DCB-31C9015D3BB4}"/>
                </a:ext>
              </a:extLst>
            </p:cNvPr>
            <p:cNvGrpSpPr/>
            <p:nvPr/>
          </p:nvGrpSpPr>
          <p:grpSpPr>
            <a:xfrm>
              <a:off x="3327283" y="2487945"/>
              <a:ext cx="1154300" cy="1154300"/>
              <a:chOff x="1222434" y="2942850"/>
              <a:chExt cx="2468199" cy="2468199"/>
            </a:xfrm>
          </p:grpSpPr>
          <p:pic>
            <p:nvPicPr>
              <p:cNvPr id="94" name="그림 93">
                <a:extLst>
                  <a:ext uri="{FF2B5EF4-FFF2-40B4-BE49-F238E27FC236}">
                    <a16:creationId xmlns:a16="http://schemas.microsoft.com/office/drawing/2014/main" id="{091E7F07-D574-42C1-BA63-2FCCA78579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4889" b="94667" l="2667" r="96889">
                            <a14:foregroundMark x1="72444" y1="37333" x2="72444" y2="37333"/>
                            <a14:foregroundMark x1="93333" y1="44000" x2="94222" y2="47556"/>
                            <a14:foregroundMark x1="79556" y1="16000" x2="79556" y2="16000"/>
                            <a14:foregroundMark x1="79556" y1="13778" x2="79556" y2="13778"/>
                            <a14:foregroundMark x1="96889" y1="40889" x2="97333" y2="55111"/>
                            <a14:foregroundMark x1="84000" y1="7111" x2="80444" y2="4889"/>
                            <a14:foregroundMark x1="53333" y1="27556" x2="47556" y2="26667"/>
                            <a14:foregroundMark x1="45778" y1="92444" x2="47111" y2="94667"/>
                            <a14:foregroundMark x1="16444" y1="60444" x2="11111" y2="45778"/>
                            <a14:foregroundMark x1="4444" y1="45778" x2="2667" y2="49333"/>
                            <a14:foregroundMark x1="22667" y1="16444" x2="16889" y2="11556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1690960" y="3618874"/>
                <a:ext cx="1463352" cy="1137512"/>
              </a:xfrm>
              <a:prstGeom prst="rect">
                <a:avLst/>
              </a:prstGeom>
              <a:noFill/>
            </p:spPr>
          </p:pic>
          <p:sp>
            <p:nvSpPr>
              <p:cNvPr id="95" name="곱하기 기호 94">
                <a:extLst>
                  <a:ext uri="{FF2B5EF4-FFF2-40B4-BE49-F238E27FC236}">
                    <a16:creationId xmlns:a16="http://schemas.microsoft.com/office/drawing/2014/main" id="{1E134AA0-D56E-4D72-A771-E4900430F218}"/>
                  </a:ext>
                </a:extLst>
              </p:cNvPr>
              <p:cNvSpPr/>
              <p:nvPr/>
            </p:nvSpPr>
            <p:spPr>
              <a:xfrm>
                <a:off x="1222434" y="2942850"/>
                <a:ext cx="2468199" cy="2468199"/>
              </a:xfrm>
              <a:prstGeom prst="mathMultiply">
                <a:avLst/>
              </a:prstGeom>
              <a:solidFill>
                <a:srgbClr val="C00000">
                  <a:alpha val="38000"/>
                </a:srgbClr>
              </a:solidFill>
              <a:ln w="3175" cap="rnd" cmpd="sng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</p:grpSp>
      </p:grp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2DF67E6D-C15E-45A1-9E8A-AB577AE69430}"/>
              </a:ext>
            </a:extLst>
          </p:cNvPr>
          <p:cNvCxnSpPr>
            <a:cxnSpLocks/>
          </p:cNvCxnSpPr>
          <p:nvPr/>
        </p:nvCxnSpPr>
        <p:spPr>
          <a:xfrm>
            <a:off x="2919918" y="2076343"/>
            <a:ext cx="583672" cy="0"/>
          </a:xfrm>
          <a:prstGeom prst="straightConnector1">
            <a:avLst/>
          </a:prstGeom>
          <a:ln w="571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직선 화살표 연결선 160">
            <a:extLst>
              <a:ext uri="{FF2B5EF4-FFF2-40B4-BE49-F238E27FC236}">
                <a16:creationId xmlns:a16="http://schemas.microsoft.com/office/drawing/2014/main" id="{AA3EEE82-F753-4B0C-B4C4-D3CE483AA0FB}"/>
              </a:ext>
            </a:extLst>
          </p:cNvPr>
          <p:cNvCxnSpPr>
            <a:cxnSpLocks/>
          </p:cNvCxnSpPr>
          <p:nvPr/>
        </p:nvCxnSpPr>
        <p:spPr>
          <a:xfrm>
            <a:off x="5650418" y="2080929"/>
            <a:ext cx="583672" cy="0"/>
          </a:xfrm>
          <a:prstGeom prst="straightConnector1">
            <a:avLst/>
          </a:prstGeom>
          <a:ln w="571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직선 화살표 연결선 166">
            <a:extLst>
              <a:ext uri="{FF2B5EF4-FFF2-40B4-BE49-F238E27FC236}">
                <a16:creationId xmlns:a16="http://schemas.microsoft.com/office/drawing/2014/main" id="{C2752DDC-7E54-4989-A90E-CA134561FBA9}"/>
              </a:ext>
            </a:extLst>
          </p:cNvPr>
          <p:cNvCxnSpPr>
            <a:cxnSpLocks/>
          </p:cNvCxnSpPr>
          <p:nvPr/>
        </p:nvCxnSpPr>
        <p:spPr>
          <a:xfrm>
            <a:off x="8199727" y="2065566"/>
            <a:ext cx="583672" cy="0"/>
          </a:xfrm>
          <a:prstGeom prst="straightConnector1">
            <a:avLst/>
          </a:prstGeom>
          <a:ln w="571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TextBox 168">
            <a:extLst>
              <a:ext uri="{FF2B5EF4-FFF2-40B4-BE49-F238E27FC236}">
                <a16:creationId xmlns:a16="http://schemas.microsoft.com/office/drawing/2014/main" id="{DBD9655E-E9D4-4450-920F-314FCC1816ED}"/>
              </a:ext>
            </a:extLst>
          </p:cNvPr>
          <p:cNvSpPr txBox="1"/>
          <p:nvPr/>
        </p:nvSpPr>
        <p:spPr>
          <a:xfrm>
            <a:off x="8964265" y="2090197"/>
            <a:ext cx="22761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>
                <a:latin typeface="-윤고딕320" panose="02030504000101010101" pitchFamily="18" charset="-127"/>
                <a:ea typeface="-윤고딕320" panose="02030504000101010101" pitchFamily="18" charset="-127"/>
              </a:rPr>
              <a:t>Server    </a:t>
            </a:r>
          </a:p>
          <a:p>
            <a:endParaRPr lang="en-US" altLang="ko-KR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>
                <a:latin typeface="-윤고딕320" panose="02030504000101010101" pitchFamily="18" charset="-127"/>
                <a:ea typeface="-윤고딕320" panose="02030504000101010101" pitchFamily="18" charset="-127"/>
              </a:rPr>
              <a:t>대기번호 삭제 </a:t>
            </a:r>
            <a:r>
              <a:rPr lang="en-US" altLang="ko-KR">
                <a:latin typeface="-윤고딕320" panose="02030504000101010101" pitchFamily="18" charset="-127"/>
                <a:ea typeface="-윤고딕320" panose="02030504000101010101" pitchFamily="18" charset="-127"/>
              </a:rPr>
              <a:t>&amp;</a:t>
            </a:r>
            <a:r>
              <a:rPr lang="ko-KR" altLang="en-US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br>
              <a:rPr lang="en-US" altLang="ko-KR">
                <a:latin typeface="-윤고딕320" panose="02030504000101010101" pitchFamily="18" charset="-127"/>
                <a:ea typeface="-윤고딕320" panose="02030504000101010101" pitchFamily="18" charset="-127"/>
              </a:rPr>
            </a:br>
            <a:r>
              <a:rPr lang="ko-KR" altLang="en-US">
                <a:latin typeface="-윤고딕320" panose="02030504000101010101" pitchFamily="18" charset="-127"/>
                <a:ea typeface="-윤고딕320" panose="02030504000101010101" pitchFamily="18" charset="-127"/>
              </a:rPr>
              <a:t>새로운 대기번호 생성</a:t>
            </a:r>
            <a:endParaRPr lang="en-US" altLang="ko-KR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170" name="그림 169">
            <a:extLst>
              <a:ext uri="{FF2B5EF4-FFF2-40B4-BE49-F238E27FC236}">
                <a16:creationId xmlns:a16="http://schemas.microsoft.com/office/drawing/2014/main" id="{4AF5CCAE-51C3-46C7-A01C-A97FCA66DC8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00565" y="1574044"/>
            <a:ext cx="990625" cy="990625"/>
          </a:xfrm>
          <a:prstGeom prst="rect">
            <a:avLst/>
          </a:prstGeom>
        </p:spPr>
      </p:pic>
      <p:cxnSp>
        <p:nvCxnSpPr>
          <p:cNvPr id="171" name="직선 화살표 연결선 170">
            <a:extLst>
              <a:ext uri="{FF2B5EF4-FFF2-40B4-BE49-F238E27FC236}">
                <a16:creationId xmlns:a16="http://schemas.microsoft.com/office/drawing/2014/main" id="{F2AD16A5-861A-46F2-88B1-BF3C97BFD541}"/>
              </a:ext>
            </a:extLst>
          </p:cNvPr>
          <p:cNvCxnSpPr>
            <a:cxnSpLocks/>
          </p:cNvCxnSpPr>
          <p:nvPr/>
        </p:nvCxnSpPr>
        <p:spPr>
          <a:xfrm>
            <a:off x="9442131" y="3303226"/>
            <a:ext cx="0" cy="568100"/>
          </a:xfrm>
          <a:prstGeom prst="straightConnector1">
            <a:avLst/>
          </a:prstGeom>
          <a:ln w="571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TextBox 171">
            <a:extLst>
              <a:ext uri="{FF2B5EF4-FFF2-40B4-BE49-F238E27FC236}">
                <a16:creationId xmlns:a16="http://schemas.microsoft.com/office/drawing/2014/main" id="{C000ABD6-FBBE-4DE5-B4C5-0F2C6847D656}"/>
              </a:ext>
            </a:extLst>
          </p:cNvPr>
          <p:cNvSpPr txBox="1"/>
          <p:nvPr/>
        </p:nvSpPr>
        <p:spPr>
          <a:xfrm>
            <a:off x="837907" y="3311374"/>
            <a:ext cx="2135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-윤고딕320" panose="02030504000101010101" pitchFamily="18" charset="-127"/>
                <a:ea typeface="-윤고딕320" panose="02030504000101010101" pitchFamily="18" charset="-127"/>
              </a:rPr>
              <a:t>예약 내역 기능 실시</a:t>
            </a: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13DDC75C-7905-4BA7-A116-9FC64E30496C}"/>
              </a:ext>
            </a:extLst>
          </p:cNvPr>
          <p:cNvSpPr txBox="1"/>
          <p:nvPr/>
        </p:nvSpPr>
        <p:spPr>
          <a:xfrm>
            <a:off x="3650001" y="3312380"/>
            <a:ext cx="18696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-윤고딕320" panose="02030504000101010101" pitchFamily="18" charset="-127"/>
                <a:ea typeface="-윤고딕320" panose="02030504000101010101" pitchFamily="18" charset="-127"/>
              </a:rPr>
              <a:t>재발급 기능 실시</a:t>
            </a: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F68BB2A2-5DC3-4D76-A0D5-C596F5F0BF54}"/>
              </a:ext>
            </a:extLst>
          </p:cNvPr>
          <p:cNvSpPr txBox="1"/>
          <p:nvPr/>
        </p:nvSpPr>
        <p:spPr>
          <a:xfrm>
            <a:off x="6225449" y="2690725"/>
            <a:ext cx="18696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-윤고딕320" panose="02030504000101010101" pitchFamily="18" charset="-127"/>
                <a:ea typeface="-윤고딕320" panose="02030504000101010101" pitchFamily="18" charset="-127"/>
              </a:rPr>
              <a:t>대기번호 재발급</a:t>
            </a: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814E7862-AAEE-40BC-B937-ADAA60E63140}"/>
              </a:ext>
            </a:extLst>
          </p:cNvPr>
          <p:cNvSpPr txBox="1"/>
          <p:nvPr/>
        </p:nvSpPr>
        <p:spPr>
          <a:xfrm>
            <a:off x="10353499" y="5153156"/>
            <a:ext cx="18696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-윤고딕320" panose="02030504000101010101" pitchFamily="18" charset="-127"/>
                <a:ea typeface="-윤고딕320" panose="02030504000101010101" pitchFamily="18" charset="-127"/>
              </a:rPr>
              <a:t>새로운</a:t>
            </a:r>
            <a:r>
              <a:rPr lang="en-US" altLang="ko-KR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r>
              <a:rPr lang="ko-KR" altLang="en-US">
                <a:latin typeface="-윤고딕320" panose="02030504000101010101" pitchFamily="18" charset="-127"/>
                <a:ea typeface="-윤고딕320" panose="02030504000101010101" pitchFamily="18" charset="-127"/>
              </a:rPr>
              <a:t>대기번호 </a:t>
            </a:r>
            <a:br>
              <a:rPr lang="en-US" altLang="ko-KR">
                <a:latin typeface="-윤고딕320" panose="02030504000101010101" pitchFamily="18" charset="-127"/>
                <a:ea typeface="-윤고딕320" panose="02030504000101010101" pitchFamily="18" charset="-127"/>
              </a:rPr>
            </a:br>
            <a:r>
              <a:rPr lang="ko-KR" altLang="en-US">
                <a:latin typeface="-윤고딕320" panose="02030504000101010101" pitchFamily="18" charset="-127"/>
                <a:ea typeface="-윤고딕320" panose="02030504000101010101" pitchFamily="18" charset="-127"/>
              </a:rPr>
              <a:t>제공</a:t>
            </a:r>
          </a:p>
        </p:txBody>
      </p:sp>
    </p:spTree>
    <p:extLst>
      <p:ext uri="{BB962C8B-B14F-4D97-AF65-F5344CB8AC3E}">
        <p14:creationId xmlns:p14="http://schemas.microsoft.com/office/powerpoint/2010/main" val="29396657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C80CCB9-1758-4328-B460-E82882B6F49F}"/>
              </a:ext>
            </a:extLst>
          </p:cNvPr>
          <p:cNvCxnSpPr/>
          <p:nvPr/>
        </p:nvCxnSpPr>
        <p:spPr>
          <a:xfrm>
            <a:off x="508000" y="571500"/>
            <a:ext cx="24003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DE9D3FAC-21C1-42F4-8C5A-7B6DD6578892}"/>
              </a:ext>
            </a:extLst>
          </p:cNvPr>
          <p:cNvCxnSpPr>
            <a:cxnSpLocks/>
          </p:cNvCxnSpPr>
          <p:nvPr/>
        </p:nvCxnSpPr>
        <p:spPr>
          <a:xfrm>
            <a:off x="3251200" y="571500"/>
            <a:ext cx="82423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B39D909-1D0E-484D-9853-79AA4A432F4E}"/>
              </a:ext>
            </a:extLst>
          </p:cNvPr>
          <p:cNvSpPr txBox="1"/>
          <p:nvPr/>
        </p:nvSpPr>
        <p:spPr>
          <a:xfrm>
            <a:off x="457204" y="147935"/>
            <a:ext cx="67978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>
                <a:latin typeface="-윤고딕330" panose="02030504000101010101" pitchFamily="18" charset="-127"/>
                <a:ea typeface="-윤고딕330" panose="02030504000101010101" pitchFamily="18" charset="-127"/>
              </a:rPr>
              <a:t>03 </a:t>
            </a:r>
            <a:r>
              <a:rPr lang="ko-KR" altLang="en-US" sz="2000" b="1">
                <a:latin typeface="-윤고딕330" panose="02030504000101010101" pitchFamily="18" charset="-127"/>
                <a:ea typeface="-윤고딕330" panose="02030504000101010101" pitchFamily="18" charset="-127"/>
              </a:rPr>
              <a:t>시스템 수행 시나리오 </a:t>
            </a:r>
            <a:r>
              <a:rPr lang="en-US" altLang="ko-KR" sz="2000" b="1">
                <a:latin typeface="-윤고딕330" panose="02030504000101010101" pitchFamily="18" charset="-127"/>
                <a:ea typeface="-윤고딕330" panose="02030504000101010101" pitchFamily="18" charset="-127"/>
              </a:rPr>
              <a:t>– </a:t>
            </a:r>
            <a:r>
              <a:rPr lang="ko-KR" altLang="en-US" sz="2000" b="1">
                <a:latin typeface="-윤고딕330" panose="02030504000101010101" pitchFamily="18" charset="-127"/>
                <a:ea typeface="-윤고딕330" panose="02030504000101010101" pitchFamily="18" charset="-127"/>
              </a:rPr>
              <a:t>대기 시간 알림 기능</a:t>
            </a:r>
            <a:endParaRPr lang="en-US" altLang="ko-KR" sz="2000" b="1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217475F8-8418-40F8-B314-5B2ECCF74AFC}"/>
              </a:ext>
            </a:extLst>
          </p:cNvPr>
          <p:cNvGrpSpPr/>
          <p:nvPr/>
        </p:nvGrpSpPr>
        <p:grpSpPr>
          <a:xfrm>
            <a:off x="9227005" y="889114"/>
            <a:ext cx="1768474" cy="2508915"/>
            <a:chOff x="8850687" y="810621"/>
            <a:chExt cx="1951306" cy="2663659"/>
          </a:xfrm>
        </p:grpSpPr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BBE9FB79-AFA0-4368-8AE1-37401A80E1F1}"/>
                </a:ext>
              </a:extLst>
            </p:cNvPr>
            <p:cNvGrpSpPr/>
            <p:nvPr/>
          </p:nvGrpSpPr>
          <p:grpSpPr>
            <a:xfrm>
              <a:off x="8850687" y="810621"/>
              <a:ext cx="1951306" cy="2663659"/>
              <a:chOff x="4875748" y="1389208"/>
              <a:chExt cx="3700776" cy="5066249"/>
            </a:xfrm>
          </p:grpSpPr>
          <p:pic>
            <p:nvPicPr>
              <p:cNvPr id="79" name="그림 78">
                <a:extLst>
                  <a:ext uri="{FF2B5EF4-FFF2-40B4-BE49-F238E27FC236}">
                    <a16:creationId xmlns:a16="http://schemas.microsoft.com/office/drawing/2014/main" id="{1C4CECD3-D745-43AE-B0AF-D80BD5B1C2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875748" y="1389208"/>
                <a:ext cx="3700776" cy="5066249"/>
              </a:xfrm>
              <a:prstGeom prst="rect">
                <a:avLst/>
              </a:prstGeom>
              <a:ln w="12700">
                <a:solidFill>
                  <a:schemeClr val="tx1"/>
                </a:solidFill>
              </a:ln>
            </p:spPr>
          </p:pic>
          <p:sp>
            <p:nvSpPr>
              <p:cNvPr id="80" name="직사각형 79">
                <a:extLst>
                  <a:ext uri="{FF2B5EF4-FFF2-40B4-BE49-F238E27FC236}">
                    <a16:creationId xmlns:a16="http://schemas.microsoft.com/office/drawing/2014/main" id="{FFB22DBD-2FC6-4200-A84F-023889BF661B}"/>
                  </a:ext>
                </a:extLst>
              </p:cNvPr>
              <p:cNvSpPr/>
              <p:nvPr/>
            </p:nvSpPr>
            <p:spPr>
              <a:xfrm>
                <a:off x="5408818" y="2001704"/>
                <a:ext cx="2762250" cy="393748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</p:grp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2E7D457D-E574-4010-9EDA-B001FB75B2A8}"/>
                </a:ext>
              </a:extLst>
            </p:cNvPr>
            <p:cNvSpPr/>
            <p:nvPr/>
          </p:nvSpPr>
          <p:spPr>
            <a:xfrm>
              <a:off x="9124687" y="1128356"/>
              <a:ext cx="1456450" cy="20744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C1086535-CFED-48D4-A47D-5EA8060731B8}"/>
                </a:ext>
              </a:extLst>
            </p:cNvPr>
            <p:cNvSpPr txBox="1"/>
            <p:nvPr/>
          </p:nvSpPr>
          <p:spPr>
            <a:xfrm>
              <a:off x="9124687" y="1135364"/>
              <a:ext cx="1461200" cy="18466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600">
                  <a:solidFill>
                    <a:schemeClr val="tx2">
                      <a:lumMod val="50000"/>
                    </a:schemeClr>
                  </a:solidFill>
                  <a:latin typeface="-윤고딕340" panose="02030504000101010101" pitchFamily="18" charset="-127"/>
                  <a:ea typeface="-윤고딕340" panose="02030504000101010101" pitchFamily="18" charset="-127"/>
                </a:rPr>
                <a:t>예약 내역</a:t>
              </a:r>
              <a:endParaRPr lang="ko-KR" altLang="en-US" sz="500">
                <a:solidFill>
                  <a:schemeClr val="tx2">
                    <a:lumMod val="50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93F7B182-92E2-4111-98AC-542B896347EF}"/>
                </a:ext>
              </a:extLst>
            </p:cNvPr>
            <p:cNvGrpSpPr/>
            <p:nvPr/>
          </p:nvGrpSpPr>
          <p:grpSpPr>
            <a:xfrm>
              <a:off x="9326126" y="1928753"/>
              <a:ext cx="1173264" cy="966982"/>
              <a:chOff x="4048969" y="1979156"/>
              <a:chExt cx="2725959" cy="3488033"/>
            </a:xfrm>
          </p:grpSpPr>
          <p:sp>
            <p:nvSpPr>
              <p:cNvPr id="69" name="모서리가 둥근 직사각형 28">
                <a:extLst>
                  <a:ext uri="{FF2B5EF4-FFF2-40B4-BE49-F238E27FC236}">
                    <a16:creationId xmlns:a16="http://schemas.microsoft.com/office/drawing/2014/main" id="{6A530C2C-DA48-4221-92E9-D6BBB69B1D7E}"/>
                  </a:ext>
                </a:extLst>
              </p:cNvPr>
              <p:cNvSpPr/>
              <p:nvPr/>
            </p:nvSpPr>
            <p:spPr>
              <a:xfrm>
                <a:off x="4048969" y="2923813"/>
                <a:ext cx="2467748" cy="2395856"/>
              </a:xfrm>
              <a:prstGeom prst="roundRect">
                <a:avLst>
                  <a:gd name="adj" fmla="val 2375"/>
                </a:avLst>
              </a:prstGeom>
              <a:solidFill>
                <a:schemeClr val="bg1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400"/>
              </a:p>
            </p:txBody>
          </p:sp>
          <p:sp>
            <p:nvSpPr>
              <p:cNvPr id="70" name="모서리가 둥근 직사각형 29">
                <a:extLst>
                  <a:ext uri="{FF2B5EF4-FFF2-40B4-BE49-F238E27FC236}">
                    <a16:creationId xmlns:a16="http://schemas.microsoft.com/office/drawing/2014/main" id="{509CA464-DDFB-4BBA-A802-9978462F76A2}"/>
                  </a:ext>
                </a:extLst>
              </p:cNvPr>
              <p:cNvSpPr/>
              <p:nvPr/>
            </p:nvSpPr>
            <p:spPr>
              <a:xfrm>
                <a:off x="4048969" y="1992870"/>
                <a:ext cx="2467748" cy="922638"/>
              </a:xfrm>
              <a:prstGeom prst="roundRect">
                <a:avLst>
                  <a:gd name="adj" fmla="val 7738"/>
                </a:avLst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400"/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AC3A2999-1E99-4F9B-862A-6B91D14C007A}"/>
                  </a:ext>
                </a:extLst>
              </p:cNvPr>
              <p:cNvSpPr txBox="1"/>
              <p:nvPr/>
            </p:nvSpPr>
            <p:spPr>
              <a:xfrm>
                <a:off x="5387797" y="1979156"/>
                <a:ext cx="1257074" cy="9436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00" b="1">
                    <a:solidFill>
                      <a:schemeClr val="bg1"/>
                    </a:solidFill>
                  </a:rPr>
                  <a:t>115</a:t>
                </a:r>
                <a:endParaRPr lang="ko-KR" altLang="en-US" sz="11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DE29E340-E4E2-4EF7-B11F-2C10C4A6F9F3}"/>
                  </a:ext>
                </a:extLst>
              </p:cNvPr>
              <p:cNvSpPr txBox="1"/>
              <p:nvPr/>
            </p:nvSpPr>
            <p:spPr>
              <a:xfrm>
                <a:off x="4130451" y="3242352"/>
                <a:ext cx="1453202" cy="5550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400" b="1" dirty="0">
                    <a:solidFill>
                      <a:schemeClr val="accent1">
                        <a:lumMod val="50000"/>
                      </a:schemeClr>
                    </a:solidFill>
                  </a:rPr>
                  <a:t>현재접수</a:t>
                </a:r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EFE4D6B2-20C6-451F-B5BD-6265B888F182}"/>
                  </a:ext>
                </a:extLst>
              </p:cNvPr>
              <p:cNvSpPr txBox="1"/>
              <p:nvPr/>
            </p:nvSpPr>
            <p:spPr>
              <a:xfrm>
                <a:off x="4142967" y="3809631"/>
                <a:ext cx="1217000" cy="5550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400" b="1" dirty="0">
                    <a:solidFill>
                      <a:schemeClr val="accent1">
                        <a:lumMod val="50000"/>
                      </a:schemeClr>
                    </a:solidFill>
                  </a:rPr>
                  <a:t>현재 대기 인원</a:t>
                </a:r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5392C868-9D58-459F-84B5-D3AA7FE0C826}"/>
                  </a:ext>
                </a:extLst>
              </p:cNvPr>
              <p:cNvSpPr txBox="1"/>
              <p:nvPr/>
            </p:nvSpPr>
            <p:spPr>
              <a:xfrm>
                <a:off x="4130451" y="4515158"/>
                <a:ext cx="1217000" cy="5550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400" b="1" dirty="0">
                    <a:solidFill>
                      <a:schemeClr val="accent1">
                        <a:lumMod val="50000"/>
                      </a:schemeClr>
                    </a:solidFill>
                  </a:rPr>
                  <a:t>예상 대기 시간</a:t>
                </a:r>
              </a:p>
            </p:txBody>
          </p: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F1B03ABF-2ED8-4B18-B275-39E190EC97E4}"/>
                  </a:ext>
                </a:extLst>
              </p:cNvPr>
              <p:cNvSpPr txBox="1"/>
              <p:nvPr/>
            </p:nvSpPr>
            <p:spPr>
              <a:xfrm>
                <a:off x="5726000" y="3951670"/>
                <a:ext cx="918216" cy="7771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800" b="1"/>
                  <a:t>06</a:t>
                </a:r>
                <a:endParaRPr lang="ko-KR" altLang="en-US" sz="800" b="1" dirty="0"/>
              </a:p>
            </p:txBody>
          </p: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A88D812B-6742-4712-B7DA-824C94D038ED}"/>
                  </a:ext>
                </a:extLst>
              </p:cNvPr>
              <p:cNvSpPr txBox="1"/>
              <p:nvPr/>
            </p:nvSpPr>
            <p:spPr>
              <a:xfrm>
                <a:off x="5051387" y="4690054"/>
                <a:ext cx="1723541" cy="7771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800" b="1"/>
                  <a:t>00:20:00</a:t>
                </a:r>
                <a:endParaRPr lang="ko-KR" altLang="en-US" sz="800" b="1" dirty="0"/>
              </a:p>
            </p:txBody>
          </p: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FCD3A4F1-8BEC-40BE-86DF-4C7E8EB3E585}"/>
                  </a:ext>
                </a:extLst>
              </p:cNvPr>
              <p:cNvSpPr txBox="1"/>
              <p:nvPr/>
            </p:nvSpPr>
            <p:spPr>
              <a:xfrm>
                <a:off x="4130451" y="2406396"/>
                <a:ext cx="1211420" cy="5550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400" b="1" dirty="0">
                    <a:solidFill>
                      <a:schemeClr val="bg1"/>
                    </a:solidFill>
                  </a:rPr>
                  <a:t>접수번호</a:t>
                </a:r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CD55E2FA-4A1B-4EA0-A81C-17D9DD792648}"/>
                  </a:ext>
                </a:extLst>
              </p:cNvPr>
              <p:cNvSpPr txBox="1"/>
              <p:nvPr/>
            </p:nvSpPr>
            <p:spPr>
              <a:xfrm>
                <a:off x="5600081" y="3126953"/>
                <a:ext cx="1174847" cy="7771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800" b="1"/>
                  <a:t>109</a:t>
                </a:r>
                <a:endParaRPr lang="ko-KR" altLang="en-US" sz="800" b="1" dirty="0"/>
              </a:p>
            </p:txBody>
          </p:sp>
        </p:grpSp>
        <p:sp>
          <p:nvSpPr>
            <p:cNvPr id="65" name="모서리가 둥근 직사각형 38">
              <a:extLst>
                <a:ext uri="{FF2B5EF4-FFF2-40B4-BE49-F238E27FC236}">
                  <a16:creationId xmlns:a16="http://schemas.microsoft.com/office/drawing/2014/main" id="{BA02FFF5-53D5-4634-B518-307B0ADF5D65}"/>
                </a:ext>
              </a:extLst>
            </p:cNvPr>
            <p:cNvSpPr/>
            <p:nvPr/>
          </p:nvSpPr>
          <p:spPr>
            <a:xfrm>
              <a:off x="9320605" y="2951183"/>
              <a:ext cx="425598" cy="155317"/>
            </a:xfrm>
            <a:prstGeom prst="roundRect">
              <a:avLst>
                <a:gd name="adj" fmla="val 7738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"/>
                <a:t>예약 취소</a:t>
              </a:r>
              <a:endParaRPr lang="ko-KR" altLang="en-US" sz="400" dirty="0"/>
            </a:p>
          </p:txBody>
        </p:sp>
        <p:pic>
          <p:nvPicPr>
            <p:cNvPr id="66" name="그림 65">
              <a:extLst>
                <a:ext uri="{FF2B5EF4-FFF2-40B4-BE49-F238E27FC236}">
                  <a16:creationId xmlns:a16="http://schemas.microsoft.com/office/drawing/2014/main" id="{7CC5952B-1AE5-48FB-924A-3EA26165DC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387870" y="1420084"/>
              <a:ext cx="876939" cy="229725"/>
            </a:xfrm>
            <a:prstGeom prst="rect">
              <a:avLst/>
            </a:prstGeom>
          </p:spPr>
        </p:pic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69C6C094-9B17-4D2D-A7FD-E75B71C3F8B9}"/>
                </a:ext>
              </a:extLst>
            </p:cNvPr>
            <p:cNvSpPr txBox="1"/>
            <p:nvPr/>
          </p:nvSpPr>
          <p:spPr>
            <a:xfrm>
              <a:off x="9369140" y="1649691"/>
              <a:ext cx="1368349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500">
                  <a:latin typeface="-윤고딕320" panose="02030504000101010101" pitchFamily="18" charset="-127"/>
                  <a:ea typeface="-윤고딕320" panose="02030504000101010101" pitchFamily="18" charset="-127"/>
                </a:rPr>
                <a:t>한국산업기술대학교지점</a:t>
              </a:r>
            </a:p>
          </p:txBody>
        </p:sp>
        <p:sp>
          <p:nvSpPr>
            <p:cNvPr id="68" name="모서리가 둥근 직사각형 38">
              <a:extLst>
                <a:ext uri="{FF2B5EF4-FFF2-40B4-BE49-F238E27FC236}">
                  <a16:creationId xmlns:a16="http://schemas.microsoft.com/office/drawing/2014/main" id="{B43F0F18-4E5C-41B0-8355-8F6884C49D3B}"/>
                </a:ext>
              </a:extLst>
            </p:cNvPr>
            <p:cNvSpPr/>
            <p:nvPr/>
          </p:nvSpPr>
          <p:spPr>
            <a:xfrm>
              <a:off x="9961857" y="2951183"/>
              <a:ext cx="425598" cy="155317"/>
            </a:xfrm>
            <a:prstGeom prst="roundRect">
              <a:avLst>
                <a:gd name="adj" fmla="val 7738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"/>
                <a:t>재발급</a:t>
              </a:r>
              <a:endParaRPr lang="ko-KR" altLang="en-US" sz="400" dirty="0"/>
            </a:p>
          </p:txBody>
        </p:sp>
      </p:grp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2DF67E6D-C15E-45A1-9E8A-AB577AE69430}"/>
              </a:ext>
            </a:extLst>
          </p:cNvPr>
          <p:cNvCxnSpPr>
            <a:cxnSpLocks/>
          </p:cNvCxnSpPr>
          <p:nvPr/>
        </p:nvCxnSpPr>
        <p:spPr>
          <a:xfrm>
            <a:off x="5492859" y="2203343"/>
            <a:ext cx="583672" cy="0"/>
          </a:xfrm>
          <a:prstGeom prst="straightConnector1">
            <a:avLst/>
          </a:prstGeom>
          <a:ln w="571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TextBox 168">
            <a:extLst>
              <a:ext uri="{FF2B5EF4-FFF2-40B4-BE49-F238E27FC236}">
                <a16:creationId xmlns:a16="http://schemas.microsoft.com/office/drawing/2014/main" id="{DBD9655E-E9D4-4450-920F-314FCC1816ED}"/>
              </a:ext>
            </a:extLst>
          </p:cNvPr>
          <p:cNvSpPr txBox="1"/>
          <p:nvPr/>
        </p:nvSpPr>
        <p:spPr>
          <a:xfrm>
            <a:off x="6197446" y="2020037"/>
            <a:ext cx="22761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>
                <a:latin typeface="-윤고딕320" panose="02030504000101010101" pitchFamily="18" charset="-127"/>
                <a:ea typeface="-윤고딕320" panose="02030504000101010101" pitchFamily="18" charset="-127"/>
              </a:rPr>
              <a:t>Server    </a:t>
            </a:r>
          </a:p>
          <a:p>
            <a:endParaRPr lang="en-US" altLang="ko-KR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>
                <a:latin typeface="-윤고딕320" panose="02030504000101010101" pitchFamily="18" charset="-127"/>
                <a:ea typeface="-윤고딕320" panose="02030504000101010101" pitchFamily="18" charset="-127"/>
              </a:rPr>
              <a:t>대기번호 삭제 </a:t>
            </a:r>
            <a:r>
              <a:rPr lang="en-US" altLang="ko-KR">
                <a:latin typeface="-윤고딕320" panose="02030504000101010101" pitchFamily="18" charset="-127"/>
                <a:ea typeface="-윤고딕320" panose="02030504000101010101" pitchFamily="18" charset="-127"/>
              </a:rPr>
              <a:t>&amp;</a:t>
            </a:r>
            <a:r>
              <a:rPr lang="ko-KR" altLang="en-US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br>
              <a:rPr lang="en-US" altLang="ko-KR">
                <a:latin typeface="-윤고딕320" panose="02030504000101010101" pitchFamily="18" charset="-127"/>
                <a:ea typeface="-윤고딕320" panose="02030504000101010101" pitchFamily="18" charset="-127"/>
              </a:rPr>
            </a:br>
            <a:r>
              <a:rPr lang="ko-KR" altLang="en-US">
                <a:latin typeface="-윤고딕320" panose="02030504000101010101" pitchFamily="18" charset="-127"/>
                <a:ea typeface="-윤고딕320" panose="02030504000101010101" pitchFamily="18" charset="-127"/>
              </a:rPr>
              <a:t>새로운 대기번호 생성</a:t>
            </a:r>
            <a:endParaRPr lang="en-US" altLang="ko-KR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170" name="그림 169">
            <a:extLst>
              <a:ext uri="{FF2B5EF4-FFF2-40B4-BE49-F238E27FC236}">
                <a16:creationId xmlns:a16="http://schemas.microsoft.com/office/drawing/2014/main" id="{4AF5CCAE-51C3-46C7-A01C-A97FCA66DC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3746" y="1503884"/>
            <a:ext cx="990625" cy="990625"/>
          </a:xfrm>
          <a:prstGeom prst="rect">
            <a:avLst/>
          </a:prstGeom>
        </p:spPr>
      </p:pic>
      <p:sp>
        <p:nvSpPr>
          <p:cNvPr id="172" name="TextBox 171">
            <a:extLst>
              <a:ext uri="{FF2B5EF4-FFF2-40B4-BE49-F238E27FC236}">
                <a16:creationId xmlns:a16="http://schemas.microsoft.com/office/drawing/2014/main" id="{C000ABD6-FBBE-4DE5-B4C5-0F2C6847D656}"/>
              </a:ext>
            </a:extLst>
          </p:cNvPr>
          <p:cNvSpPr txBox="1"/>
          <p:nvPr/>
        </p:nvSpPr>
        <p:spPr>
          <a:xfrm>
            <a:off x="3262674" y="3438374"/>
            <a:ext cx="21351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-윤고딕320" panose="02030504000101010101" pitchFamily="18" charset="-127"/>
                <a:ea typeface="-윤고딕320" panose="02030504000101010101" pitchFamily="18" charset="-127"/>
              </a:rPr>
              <a:t>대기번호 재발급 </a:t>
            </a:r>
            <a:br>
              <a:rPr lang="en-US" altLang="ko-KR">
                <a:latin typeface="-윤고딕320" panose="02030504000101010101" pitchFamily="18" charset="-127"/>
                <a:ea typeface="-윤고딕320" panose="02030504000101010101" pitchFamily="18" charset="-127"/>
              </a:rPr>
            </a:br>
            <a:r>
              <a:rPr lang="ko-KR" altLang="en-US">
                <a:latin typeface="-윤고딕320" panose="02030504000101010101" pitchFamily="18" charset="-127"/>
                <a:ea typeface="-윤고딕320" panose="02030504000101010101" pitchFamily="18" charset="-127"/>
              </a:rPr>
              <a:t>알림 팝업기능 작동</a:t>
            </a: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814E7862-AAEE-40BC-B937-ADAA60E63140}"/>
              </a:ext>
            </a:extLst>
          </p:cNvPr>
          <p:cNvSpPr txBox="1"/>
          <p:nvPr/>
        </p:nvSpPr>
        <p:spPr>
          <a:xfrm>
            <a:off x="8913857" y="3438374"/>
            <a:ext cx="2436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-윤고딕320" panose="02030504000101010101" pitchFamily="18" charset="-127"/>
                <a:ea typeface="-윤고딕320" panose="02030504000101010101" pitchFamily="18" charset="-127"/>
              </a:rPr>
              <a:t>새로운</a:t>
            </a:r>
            <a:r>
              <a:rPr lang="en-US" altLang="ko-KR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r>
              <a:rPr lang="ko-KR" altLang="en-US">
                <a:latin typeface="-윤고딕320" panose="02030504000101010101" pitchFamily="18" charset="-127"/>
                <a:ea typeface="-윤고딕320" panose="02030504000101010101" pitchFamily="18" charset="-127"/>
              </a:rPr>
              <a:t>대기번호 제공</a:t>
            </a:r>
          </a:p>
        </p:txBody>
      </p:sp>
      <p:grpSp>
        <p:nvGrpSpPr>
          <p:cNvPr id="100" name="그룹 99">
            <a:extLst>
              <a:ext uri="{FF2B5EF4-FFF2-40B4-BE49-F238E27FC236}">
                <a16:creationId xmlns:a16="http://schemas.microsoft.com/office/drawing/2014/main" id="{92CF038E-C006-41A6-BEC9-CE2F446A055D}"/>
              </a:ext>
            </a:extLst>
          </p:cNvPr>
          <p:cNvGrpSpPr/>
          <p:nvPr/>
        </p:nvGrpSpPr>
        <p:grpSpPr>
          <a:xfrm>
            <a:off x="3473291" y="889114"/>
            <a:ext cx="1774031" cy="2508950"/>
            <a:chOff x="1039146" y="3882065"/>
            <a:chExt cx="1774031" cy="2508950"/>
          </a:xfrm>
        </p:grpSpPr>
        <p:grpSp>
          <p:nvGrpSpPr>
            <p:cNvPr id="101" name="그룹 100">
              <a:extLst>
                <a:ext uri="{FF2B5EF4-FFF2-40B4-BE49-F238E27FC236}">
                  <a16:creationId xmlns:a16="http://schemas.microsoft.com/office/drawing/2014/main" id="{4CC616AA-63E6-48ED-B5BD-633D6FDBB743}"/>
                </a:ext>
              </a:extLst>
            </p:cNvPr>
            <p:cNvGrpSpPr/>
            <p:nvPr/>
          </p:nvGrpSpPr>
          <p:grpSpPr>
            <a:xfrm>
              <a:off x="1039146" y="3882065"/>
              <a:ext cx="1774031" cy="2508950"/>
              <a:chOff x="2208476" y="1681590"/>
              <a:chExt cx="3177360" cy="4349709"/>
            </a:xfrm>
          </p:grpSpPr>
          <p:grpSp>
            <p:nvGrpSpPr>
              <p:cNvPr id="127" name="그룹 126">
                <a:extLst>
                  <a:ext uri="{FF2B5EF4-FFF2-40B4-BE49-F238E27FC236}">
                    <a16:creationId xmlns:a16="http://schemas.microsoft.com/office/drawing/2014/main" id="{1D210BDC-D6DC-423B-806F-1A0055CFDBBF}"/>
                  </a:ext>
                </a:extLst>
              </p:cNvPr>
              <p:cNvGrpSpPr/>
              <p:nvPr/>
            </p:nvGrpSpPr>
            <p:grpSpPr>
              <a:xfrm>
                <a:off x="2208476" y="1681590"/>
                <a:ext cx="3177360" cy="4349709"/>
                <a:chOff x="762960" y="1684085"/>
                <a:chExt cx="3177360" cy="4349709"/>
              </a:xfrm>
            </p:grpSpPr>
            <p:pic>
              <p:nvPicPr>
                <p:cNvPr id="136" name="그림 135">
                  <a:extLst>
                    <a:ext uri="{FF2B5EF4-FFF2-40B4-BE49-F238E27FC236}">
                      <a16:creationId xmlns:a16="http://schemas.microsoft.com/office/drawing/2014/main" id="{19DA4A4C-DDF4-4E57-BB6B-73AE2EF2D1B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762960" y="1684085"/>
                  <a:ext cx="3177360" cy="4349709"/>
                </a:xfrm>
                <a:prstGeom prst="rect">
                  <a:avLst/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</p:pic>
            <p:sp>
              <p:nvSpPr>
                <p:cNvPr id="137" name="직사각형 136">
                  <a:extLst>
                    <a:ext uri="{FF2B5EF4-FFF2-40B4-BE49-F238E27FC236}">
                      <a16:creationId xmlns:a16="http://schemas.microsoft.com/office/drawing/2014/main" id="{C8783494-C19F-4599-99AF-8EF844295C64}"/>
                    </a:ext>
                  </a:extLst>
                </p:cNvPr>
                <p:cNvSpPr/>
                <p:nvPr/>
              </p:nvSpPr>
              <p:spPr>
                <a:xfrm>
                  <a:off x="1213284" y="2207415"/>
                  <a:ext cx="2368807" cy="338059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/>
                </a:p>
              </p:txBody>
            </p:sp>
          </p:grpSp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FD921FF8-B238-4E89-9AC1-F997EF255CD7}"/>
                  </a:ext>
                </a:extLst>
              </p:cNvPr>
              <p:cNvSpPr txBox="1"/>
              <p:nvPr/>
            </p:nvSpPr>
            <p:spPr>
              <a:xfrm>
                <a:off x="2677633" y="2220038"/>
                <a:ext cx="2368807" cy="37683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050">
                    <a:solidFill>
                      <a:schemeClr val="tx2">
                        <a:lumMod val="50000"/>
                      </a:schemeClr>
                    </a:solidFill>
                    <a:latin typeface="-윤고딕340" panose="02030504000101010101" pitchFamily="18" charset="-127"/>
                    <a:ea typeface="-윤고딕340" panose="02030504000101010101" pitchFamily="18" charset="-127"/>
                  </a:rPr>
                  <a:t>Go</a:t>
                </a:r>
                <a:r>
                  <a:rPr lang="ko-KR" altLang="en-US" sz="1050">
                    <a:solidFill>
                      <a:schemeClr val="tx2">
                        <a:lumMod val="50000"/>
                      </a:schemeClr>
                    </a:solidFill>
                    <a:latin typeface="-윤고딕340" panose="02030504000101010101" pitchFamily="18" charset="-127"/>
                    <a:ea typeface="-윤고딕340" panose="02030504000101010101" pitchFamily="18" charset="-127"/>
                  </a:rPr>
                  <a:t>대기</a:t>
                </a:r>
                <a:r>
                  <a:rPr lang="en-US" altLang="ko-KR" sz="1000">
                    <a:solidFill>
                      <a:schemeClr val="tx2">
                        <a:lumMod val="50000"/>
                      </a:schemeClr>
                    </a:solidFill>
                  </a:rPr>
                  <a:t> &amp;</a:t>
                </a:r>
                <a:r>
                  <a:rPr lang="en-US" altLang="ko-KR" sz="1000">
                    <a:solidFill>
                      <a:schemeClr val="tx2">
                        <a:lumMod val="50000"/>
                      </a:schemeClr>
                    </a:solidFill>
                    <a:latin typeface="-윤고딕340" panose="02030504000101010101" pitchFamily="18" charset="-127"/>
                    <a:ea typeface="-윤고딕340" panose="02030504000101010101" pitchFamily="18" charset="-127"/>
                  </a:rPr>
                  <a:t> </a:t>
                </a:r>
                <a:r>
                  <a:rPr lang="en-US" altLang="ko-KR" sz="1050">
                    <a:solidFill>
                      <a:schemeClr val="tx2">
                        <a:lumMod val="50000"/>
                      </a:schemeClr>
                    </a:solidFill>
                    <a:latin typeface="-윤고딕340" panose="02030504000101010101" pitchFamily="18" charset="-127"/>
                    <a:ea typeface="-윤고딕340" panose="02030504000101010101" pitchFamily="18" charset="-127"/>
                  </a:rPr>
                  <a:t>No</a:t>
                </a:r>
                <a:r>
                  <a:rPr lang="ko-KR" altLang="en-US" sz="1050">
                    <a:solidFill>
                      <a:schemeClr val="tx2">
                        <a:lumMod val="50000"/>
                      </a:schemeClr>
                    </a:solidFill>
                    <a:latin typeface="-윤고딕340" panose="02030504000101010101" pitchFamily="18" charset="-127"/>
                    <a:ea typeface="-윤고딕340" panose="02030504000101010101" pitchFamily="18" charset="-127"/>
                  </a:rPr>
                  <a:t>대기</a:t>
                </a:r>
                <a:endParaRPr lang="ko-KR" altLang="en-US" sz="1000">
                  <a:solidFill>
                    <a:schemeClr val="tx2">
                      <a:lumMod val="50000"/>
                    </a:schemeClr>
                  </a:solidFill>
                  <a:latin typeface="-윤고딕340" panose="02030504000101010101" pitchFamily="18" charset="-127"/>
                  <a:ea typeface="-윤고딕340" panose="02030504000101010101" pitchFamily="18" charset="-127"/>
                </a:endParaRPr>
              </a:p>
            </p:txBody>
          </p:sp>
          <p:sp>
            <p:nvSpPr>
              <p:cNvPr id="129" name="사각형: 둥근 모서리 128">
                <a:extLst>
                  <a:ext uri="{FF2B5EF4-FFF2-40B4-BE49-F238E27FC236}">
                    <a16:creationId xmlns:a16="http://schemas.microsoft.com/office/drawing/2014/main" id="{3F2C8C99-F121-4E8A-97BE-5F44FB05992D}"/>
                  </a:ext>
                </a:extLst>
              </p:cNvPr>
              <p:cNvSpPr/>
              <p:nvPr/>
            </p:nvSpPr>
            <p:spPr>
              <a:xfrm>
                <a:off x="2874010" y="3567126"/>
                <a:ext cx="920750" cy="840696"/>
              </a:xfrm>
              <a:prstGeom prst="round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100"/>
                  <a:t>은행</a:t>
                </a:r>
                <a:endParaRPr lang="en-US" altLang="ko-KR" sz="1100"/>
              </a:p>
              <a:p>
                <a:pPr algn="ctr"/>
                <a:r>
                  <a:rPr lang="ko-KR" altLang="en-US" sz="1100"/>
                  <a:t>찾기</a:t>
                </a:r>
              </a:p>
            </p:txBody>
          </p:sp>
          <p:sp>
            <p:nvSpPr>
              <p:cNvPr id="130" name="사각형: 둥근 모서리 129">
                <a:extLst>
                  <a:ext uri="{FF2B5EF4-FFF2-40B4-BE49-F238E27FC236}">
                    <a16:creationId xmlns:a16="http://schemas.microsoft.com/office/drawing/2014/main" id="{FCE6F3D3-B62A-4F13-9173-0F458E383FAB}"/>
                  </a:ext>
                </a:extLst>
              </p:cNvPr>
              <p:cNvSpPr/>
              <p:nvPr/>
            </p:nvSpPr>
            <p:spPr>
              <a:xfrm>
                <a:off x="3923267" y="3567126"/>
                <a:ext cx="920750" cy="840696"/>
              </a:xfrm>
              <a:prstGeom prst="round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/>
                  <a:t>QR</a:t>
                </a:r>
                <a:r>
                  <a:rPr lang="ko-KR" altLang="en-US" sz="1100"/>
                  <a:t>코드</a:t>
                </a:r>
                <a:endParaRPr lang="en-US" altLang="ko-KR" sz="1100"/>
              </a:p>
            </p:txBody>
          </p:sp>
          <p:sp>
            <p:nvSpPr>
              <p:cNvPr id="131" name="사각형: 둥근 모서리 130">
                <a:extLst>
                  <a:ext uri="{FF2B5EF4-FFF2-40B4-BE49-F238E27FC236}">
                    <a16:creationId xmlns:a16="http://schemas.microsoft.com/office/drawing/2014/main" id="{33C660AD-883F-4035-A033-0576F8133EB1}"/>
                  </a:ext>
                </a:extLst>
              </p:cNvPr>
              <p:cNvSpPr/>
              <p:nvPr/>
            </p:nvSpPr>
            <p:spPr>
              <a:xfrm>
                <a:off x="2867660" y="4544590"/>
                <a:ext cx="920750" cy="840696"/>
              </a:xfrm>
              <a:prstGeom prst="round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100"/>
                  <a:t>예약</a:t>
                </a:r>
                <a:endParaRPr lang="en-US" altLang="ko-KR" sz="1100"/>
              </a:p>
              <a:p>
                <a:pPr algn="ctr"/>
                <a:r>
                  <a:rPr lang="ko-KR" altLang="en-US" sz="1100"/>
                  <a:t>내역</a:t>
                </a:r>
              </a:p>
            </p:txBody>
          </p:sp>
          <p:sp>
            <p:nvSpPr>
              <p:cNvPr id="132" name="사각형: 둥근 모서리 131">
                <a:extLst>
                  <a:ext uri="{FF2B5EF4-FFF2-40B4-BE49-F238E27FC236}">
                    <a16:creationId xmlns:a16="http://schemas.microsoft.com/office/drawing/2014/main" id="{DF4766B1-2802-4D4B-BCA0-D1B724A78DF4}"/>
                  </a:ext>
                </a:extLst>
              </p:cNvPr>
              <p:cNvSpPr/>
              <p:nvPr/>
            </p:nvSpPr>
            <p:spPr>
              <a:xfrm>
                <a:off x="3916917" y="4544590"/>
                <a:ext cx="920750" cy="840696"/>
              </a:xfrm>
              <a:prstGeom prst="round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100"/>
                  <a:t>추천</a:t>
                </a:r>
                <a:br>
                  <a:rPr lang="en-US" altLang="ko-KR" sz="1100"/>
                </a:br>
                <a:r>
                  <a:rPr lang="ko-KR" altLang="en-US" sz="1100"/>
                  <a:t>상품</a:t>
                </a:r>
                <a:endParaRPr lang="en-US" altLang="ko-KR" sz="1100"/>
              </a:p>
            </p:txBody>
          </p:sp>
          <p:grpSp>
            <p:nvGrpSpPr>
              <p:cNvPr id="133" name="그룹 132">
                <a:extLst>
                  <a:ext uri="{FF2B5EF4-FFF2-40B4-BE49-F238E27FC236}">
                    <a16:creationId xmlns:a16="http://schemas.microsoft.com/office/drawing/2014/main" id="{18F68231-B37D-46B2-8A5E-01E94AEA473A}"/>
                  </a:ext>
                </a:extLst>
              </p:cNvPr>
              <p:cNvGrpSpPr/>
              <p:nvPr/>
            </p:nvGrpSpPr>
            <p:grpSpPr>
              <a:xfrm>
                <a:off x="3327283" y="2487945"/>
                <a:ext cx="1154300" cy="1154300"/>
                <a:chOff x="1222434" y="2942850"/>
                <a:chExt cx="2468199" cy="2468199"/>
              </a:xfrm>
            </p:grpSpPr>
            <p:pic>
              <p:nvPicPr>
                <p:cNvPr id="134" name="그림 133">
                  <a:extLst>
                    <a:ext uri="{FF2B5EF4-FFF2-40B4-BE49-F238E27FC236}">
                      <a16:creationId xmlns:a16="http://schemas.microsoft.com/office/drawing/2014/main" id="{62C2C11D-6DCF-4403-A3D3-DC20E776159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4889" b="94667" l="2667" r="96889">
                              <a14:foregroundMark x1="72444" y1="37333" x2="72444" y2="37333"/>
                              <a14:foregroundMark x1="93333" y1="44000" x2="94222" y2="47556"/>
                              <a14:foregroundMark x1="79556" y1="16000" x2="79556" y2="16000"/>
                              <a14:foregroundMark x1="79556" y1="13778" x2="79556" y2="13778"/>
                              <a14:foregroundMark x1="96889" y1="40889" x2="97333" y2="55111"/>
                              <a14:foregroundMark x1="84000" y1="7111" x2="80444" y2="4889"/>
                              <a14:foregroundMark x1="53333" y1="27556" x2="47556" y2="26667"/>
                              <a14:foregroundMark x1="45778" y1="92444" x2="47111" y2="94667"/>
                              <a14:foregroundMark x1="16444" y1="60444" x2="11111" y2="45778"/>
                              <a14:foregroundMark x1="4444" y1="45778" x2="2667" y2="49333"/>
                              <a14:foregroundMark x1="22667" y1="16444" x2="16889" y2="11556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90960" y="3618874"/>
                  <a:ext cx="1463352" cy="1137512"/>
                </a:xfrm>
                <a:prstGeom prst="rect">
                  <a:avLst/>
                </a:prstGeom>
                <a:noFill/>
              </p:spPr>
            </p:pic>
            <p:sp>
              <p:nvSpPr>
                <p:cNvPr id="135" name="곱하기 기호 134">
                  <a:extLst>
                    <a:ext uri="{FF2B5EF4-FFF2-40B4-BE49-F238E27FC236}">
                      <a16:creationId xmlns:a16="http://schemas.microsoft.com/office/drawing/2014/main" id="{5475569B-3C73-402C-8567-A042919A4804}"/>
                    </a:ext>
                  </a:extLst>
                </p:cNvPr>
                <p:cNvSpPr/>
                <p:nvPr/>
              </p:nvSpPr>
              <p:spPr>
                <a:xfrm>
                  <a:off x="1222434" y="2942850"/>
                  <a:ext cx="2468199" cy="2468199"/>
                </a:xfrm>
                <a:prstGeom prst="mathMultiply">
                  <a:avLst/>
                </a:prstGeom>
                <a:solidFill>
                  <a:srgbClr val="C00000">
                    <a:alpha val="38000"/>
                  </a:srgbClr>
                </a:solidFill>
                <a:ln w="3175" cap="rnd" cmpd="sng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/>
                </a:p>
              </p:txBody>
            </p:sp>
          </p:grpSp>
        </p:grpSp>
        <p:grpSp>
          <p:nvGrpSpPr>
            <p:cNvPr id="102" name="그룹 101">
              <a:extLst>
                <a:ext uri="{FF2B5EF4-FFF2-40B4-BE49-F238E27FC236}">
                  <a16:creationId xmlns:a16="http://schemas.microsoft.com/office/drawing/2014/main" id="{B644D4CD-4A00-481A-9C63-BD5D7B51D8E6}"/>
                </a:ext>
              </a:extLst>
            </p:cNvPr>
            <p:cNvGrpSpPr/>
            <p:nvPr/>
          </p:nvGrpSpPr>
          <p:grpSpPr>
            <a:xfrm>
              <a:off x="1277878" y="4836389"/>
              <a:ext cx="1447772" cy="732578"/>
              <a:chOff x="6939365" y="3389697"/>
              <a:chExt cx="2818385" cy="1108220"/>
            </a:xfrm>
          </p:grpSpPr>
          <p:sp>
            <p:nvSpPr>
              <p:cNvPr id="103" name="모서리가 둥근 직사각형 13">
                <a:extLst>
                  <a:ext uri="{FF2B5EF4-FFF2-40B4-BE49-F238E27FC236}">
                    <a16:creationId xmlns:a16="http://schemas.microsoft.com/office/drawing/2014/main" id="{9D0990B9-C9E3-4099-8696-09FCED8093AE}"/>
                  </a:ext>
                </a:extLst>
              </p:cNvPr>
              <p:cNvSpPr/>
              <p:nvPr/>
            </p:nvSpPr>
            <p:spPr>
              <a:xfrm>
                <a:off x="6939365" y="3389697"/>
                <a:ext cx="2595160" cy="1108220"/>
              </a:xfrm>
              <a:prstGeom prst="roundRect">
                <a:avLst>
                  <a:gd name="adj" fmla="val 7428"/>
                </a:avLst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700" dirty="0"/>
              </a:p>
            </p:txBody>
          </p:sp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2D988516-0D9A-4187-8B88-AD9CC639F36C}"/>
                  </a:ext>
                </a:extLst>
              </p:cNvPr>
              <p:cNvSpPr txBox="1"/>
              <p:nvPr/>
            </p:nvSpPr>
            <p:spPr>
              <a:xfrm>
                <a:off x="6939365" y="3449516"/>
                <a:ext cx="2595160" cy="2793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600">
                    <a:solidFill>
                      <a:schemeClr val="bg1"/>
                    </a:solidFill>
                  </a:rPr>
                  <a:t>예상 대기 시간 </a:t>
                </a:r>
                <a:r>
                  <a:rPr lang="en-US" altLang="ko-KR" sz="600">
                    <a:solidFill>
                      <a:schemeClr val="bg1"/>
                    </a:solidFill>
                  </a:rPr>
                  <a:t>10</a:t>
                </a:r>
                <a:r>
                  <a:rPr lang="ko-KR" altLang="en-US" sz="600">
                    <a:solidFill>
                      <a:schemeClr val="bg1"/>
                    </a:solidFill>
                  </a:rPr>
                  <a:t>분 남았습니다</a:t>
                </a:r>
                <a:r>
                  <a:rPr lang="en-US" altLang="ko-KR" sz="600">
                    <a:solidFill>
                      <a:schemeClr val="bg1"/>
                    </a:solidFill>
                  </a:rPr>
                  <a:t>.</a:t>
                </a:r>
                <a:endParaRPr lang="ko-KR" altLang="en-US" sz="6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CB0AEE0C-4ED5-4B82-AFE9-28329F0162E9}"/>
                  </a:ext>
                </a:extLst>
              </p:cNvPr>
              <p:cNvSpPr txBox="1"/>
              <p:nvPr/>
            </p:nvSpPr>
            <p:spPr>
              <a:xfrm>
                <a:off x="6939365" y="3710376"/>
                <a:ext cx="2818385" cy="2793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600">
                    <a:solidFill>
                      <a:schemeClr val="bg1"/>
                    </a:solidFill>
                  </a:rPr>
                  <a:t>대기번호를 재발급 받으시겠습니까</a:t>
                </a:r>
                <a:r>
                  <a:rPr lang="en-US" altLang="ko-KR" sz="600" dirty="0">
                    <a:solidFill>
                      <a:schemeClr val="bg1"/>
                    </a:solidFill>
                  </a:rPr>
                  <a:t>?</a:t>
                </a:r>
                <a:endParaRPr lang="ko-KR" altLang="en-US" sz="6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DFF0DE34-16FE-44BC-ABD3-911C5DC2C81A}"/>
                  </a:ext>
                </a:extLst>
              </p:cNvPr>
              <p:cNvSpPr txBox="1"/>
              <p:nvPr/>
            </p:nvSpPr>
            <p:spPr>
              <a:xfrm>
                <a:off x="8142906" y="4113497"/>
                <a:ext cx="1248745" cy="2793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600">
                    <a:solidFill>
                      <a:schemeClr val="bg1"/>
                    </a:solidFill>
                  </a:rPr>
                  <a:t>네     아니오</a:t>
                </a:r>
                <a:endParaRPr lang="ko-KR" altLang="en-US" sz="600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138" name="그룹 137">
            <a:extLst>
              <a:ext uri="{FF2B5EF4-FFF2-40B4-BE49-F238E27FC236}">
                <a16:creationId xmlns:a16="http://schemas.microsoft.com/office/drawing/2014/main" id="{ABD6FCA2-8C22-4B2F-8FD9-9B9B40DEAC10}"/>
              </a:ext>
            </a:extLst>
          </p:cNvPr>
          <p:cNvGrpSpPr/>
          <p:nvPr/>
        </p:nvGrpSpPr>
        <p:grpSpPr>
          <a:xfrm>
            <a:off x="736762" y="889114"/>
            <a:ext cx="1769371" cy="2508949"/>
            <a:chOff x="9277460" y="1005273"/>
            <a:chExt cx="1769371" cy="2508949"/>
          </a:xfrm>
        </p:grpSpPr>
        <p:grpSp>
          <p:nvGrpSpPr>
            <p:cNvPr id="139" name="그룹 138">
              <a:extLst>
                <a:ext uri="{FF2B5EF4-FFF2-40B4-BE49-F238E27FC236}">
                  <a16:creationId xmlns:a16="http://schemas.microsoft.com/office/drawing/2014/main" id="{CFD3ACDA-3CE5-4DB2-9C38-AD3A47227504}"/>
                </a:ext>
              </a:extLst>
            </p:cNvPr>
            <p:cNvGrpSpPr/>
            <p:nvPr/>
          </p:nvGrpSpPr>
          <p:grpSpPr>
            <a:xfrm>
              <a:off x="9277460" y="1005273"/>
              <a:ext cx="1769371" cy="2508949"/>
              <a:chOff x="4875748" y="1389208"/>
              <a:chExt cx="3700776" cy="5066249"/>
            </a:xfrm>
          </p:grpSpPr>
          <p:pic>
            <p:nvPicPr>
              <p:cNvPr id="157" name="그림 156">
                <a:extLst>
                  <a:ext uri="{FF2B5EF4-FFF2-40B4-BE49-F238E27FC236}">
                    <a16:creationId xmlns:a16="http://schemas.microsoft.com/office/drawing/2014/main" id="{A52CF4F9-CCCF-48A7-BAE1-B9FD52F2AE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875748" y="1389208"/>
                <a:ext cx="3700776" cy="5066249"/>
              </a:xfrm>
              <a:prstGeom prst="rect">
                <a:avLst/>
              </a:prstGeom>
              <a:ln w="12700">
                <a:solidFill>
                  <a:schemeClr val="tx1"/>
                </a:solidFill>
              </a:ln>
            </p:spPr>
          </p:pic>
          <p:sp>
            <p:nvSpPr>
              <p:cNvPr id="158" name="직사각형 157">
                <a:extLst>
                  <a:ext uri="{FF2B5EF4-FFF2-40B4-BE49-F238E27FC236}">
                    <a16:creationId xmlns:a16="http://schemas.microsoft.com/office/drawing/2014/main" id="{6A8BB7CD-973F-4486-AC10-50CFAA69E84B}"/>
                  </a:ext>
                </a:extLst>
              </p:cNvPr>
              <p:cNvSpPr/>
              <p:nvPr/>
            </p:nvSpPr>
            <p:spPr>
              <a:xfrm>
                <a:off x="5408818" y="2001704"/>
                <a:ext cx="2762250" cy="393748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/>
              </a:p>
            </p:txBody>
          </p:sp>
        </p:grp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70D440BA-4C93-464A-8A9C-D185240BF126}"/>
                </a:ext>
              </a:extLst>
            </p:cNvPr>
            <p:cNvSpPr/>
            <p:nvPr/>
          </p:nvSpPr>
          <p:spPr>
            <a:xfrm>
              <a:off x="9525913" y="1304553"/>
              <a:ext cx="1320654" cy="195399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3E87C518-D126-42EF-9D7C-3FE36FEC6F75}"/>
                </a:ext>
              </a:extLst>
            </p:cNvPr>
            <p:cNvSpPr txBox="1"/>
            <p:nvPr/>
          </p:nvSpPr>
          <p:spPr>
            <a:xfrm>
              <a:off x="9525913" y="1311154"/>
              <a:ext cx="1324961" cy="20005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700">
                  <a:solidFill>
                    <a:schemeClr val="tx2">
                      <a:lumMod val="50000"/>
                    </a:schemeClr>
                  </a:solidFill>
                  <a:latin typeface="-윤고딕340" panose="02030504000101010101" pitchFamily="18" charset="-127"/>
                  <a:ea typeface="-윤고딕340" panose="02030504000101010101" pitchFamily="18" charset="-127"/>
                </a:rPr>
                <a:t>예약 내역</a:t>
              </a:r>
              <a:endParaRPr lang="ko-KR" altLang="en-US" sz="600">
                <a:solidFill>
                  <a:schemeClr val="tx2">
                    <a:lumMod val="50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grpSp>
          <p:nvGrpSpPr>
            <p:cNvPr id="142" name="그룹 141">
              <a:extLst>
                <a:ext uri="{FF2B5EF4-FFF2-40B4-BE49-F238E27FC236}">
                  <a16:creationId xmlns:a16="http://schemas.microsoft.com/office/drawing/2014/main" id="{8868AFA1-4ED1-4A1F-9315-ED01B38EEC11}"/>
                </a:ext>
              </a:extLst>
            </p:cNvPr>
            <p:cNvGrpSpPr/>
            <p:nvPr/>
          </p:nvGrpSpPr>
          <p:grpSpPr>
            <a:xfrm>
              <a:off x="9708570" y="2058462"/>
              <a:ext cx="1063872" cy="938720"/>
              <a:chOff x="4048969" y="1979156"/>
              <a:chExt cx="2725959" cy="3594883"/>
            </a:xfrm>
          </p:grpSpPr>
          <p:sp>
            <p:nvSpPr>
              <p:cNvPr id="147" name="모서리가 둥근 직사각형 28">
                <a:extLst>
                  <a:ext uri="{FF2B5EF4-FFF2-40B4-BE49-F238E27FC236}">
                    <a16:creationId xmlns:a16="http://schemas.microsoft.com/office/drawing/2014/main" id="{C8C5B608-93A7-45A6-A8AB-3644532F50DA}"/>
                  </a:ext>
                </a:extLst>
              </p:cNvPr>
              <p:cNvSpPr/>
              <p:nvPr/>
            </p:nvSpPr>
            <p:spPr>
              <a:xfrm>
                <a:off x="4048969" y="2923813"/>
                <a:ext cx="2467748" cy="2395856"/>
              </a:xfrm>
              <a:prstGeom prst="roundRect">
                <a:avLst>
                  <a:gd name="adj" fmla="val 2375"/>
                </a:avLst>
              </a:prstGeom>
              <a:solidFill>
                <a:schemeClr val="bg1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500"/>
              </a:p>
            </p:txBody>
          </p:sp>
          <p:sp>
            <p:nvSpPr>
              <p:cNvPr id="148" name="모서리가 둥근 직사각형 29">
                <a:extLst>
                  <a:ext uri="{FF2B5EF4-FFF2-40B4-BE49-F238E27FC236}">
                    <a16:creationId xmlns:a16="http://schemas.microsoft.com/office/drawing/2014/main" id="{A0B16E75-EDC4-48B4-981E-60F8F6C0A73E}"/>
                  </a:ext>
                </a:extLst>
              </p:cNvPr>
              <p:cNvSpPr/>
              <p:nvPr/>
            </p:nvSpPr>
            <p:spPr>
              <a:xfrm>
                <a:off x="4048969" y="1992870"/>
                <a:ext cx="2467748" cy="922638"/>
              </a:xfrm>
              <a:prstGeom prst="roundRect">
                <a:avLst>
                  <a:gd name="adj" fmla="val 7738"/>
                </a:avLst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500"/>
              </a:p>
            </p:txBody>
          </p: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A51C66EB-9B14-46BE-9E86-547827CCE61C}"/>
                  </a:ext>
                </a:extLst>
              </p:cNvPr>
              <p:cNvSpPr txBox="1"/>
              <p:nvPr/>
            </p:nvSpPr>
            <p:spPr>
              <a:xfrm>
                <a:off x="5387796" y="1979156"/>
                <a:ext cx="1257075" cy="10607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>
                    <a:solidFill>
                      <a:schemeClr val="bg1"/>
                    </a:solidFill>
                  </a:rPr>
                  <a:t>112</a:t>
                </a:r>
                <a:endParaRPr lang="ko-KR" altLang="en-US" sz="12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5745ED49-1432-4D3E-B768-01566CC8A282}"/>
                  </a:ext>
                </a:extLst>
              </p:cNvPr>
              <p:cNvSpPr txBox="1"/>
              <p:nvPr/>
            </p:nvSpPr>
            <p:spPr>
              <a:xfrm>
                <a:off x="4130450" y="3242351"/>
                <a:ext cx="1453201" cy="6482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500" b="1" dirty="0">
                    <a:solidFill>
                      <a:schemeClr val="accent1">
                        <a:lumMod val="50000"/>
                      </a:schemeClr>
                    </a:solidFill>
                  </a:rPr>
                  <a:t>현재접수</a:t>
                </a:r>
              </a:p>
            </p:txBody>
          </p:sp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25D30E93-AD63-4563-9B9A-64907B4F13BF}"/>
                  </a:ext>
                </a:extLst>
              </p:cNvPr>
              <p:cNvSpPr txBox="1"/>
              <p:nvPr/>
            </p:nvSpPr>
            <p:spPr>
              <a:xfrm>
                <a:off x="4142967" y="3809633"/>
                <a:ext cx="1217000" cy="9429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500" b="1" dirty="0">
                    <a:solidFill>
                      <a:schemeClr val="accent1">
                        <a:lumMod val="50000"/>
                      </a:schemeClr>
                    </a:solidFill>
                  </a:rPr>
                  <a:t>현재 대기 인원</a:t>
                </a:r>
              </a:p>
            </p:txBody>
          </p:sp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D926980D-40A4-4533-8415-03667DE138BF}"/>
                  </a:ext>
                </a:extLst>
              </p:cNvPr>
              <p:cNvSpPr txBox="1"/>
              <p:nvPr/>
            </p:nvSpPr>
            <p:spPr>
              <a:xfrm>
                <a:off x="4130450" y="4515156"/>
                <a:ext cx="1217000" cy="9429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500" b="1" dirty="0">
                    <a:solidFill>
                      <a:schemeClr val="accent1">
                        <a:lumMod val="50000"/>
                      </a:schemeClr>
                    </a:solidFill>
                  </a:rPr>
                  <a:t>예상 대기 시간</a:t>
                </a:r>
              </a:p>
            </p:txBody>
          </p:sp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D80734CF-271C-4F69-A4CD-0CA1C1CD04F3}"/>
                  </a:ext>
                </a:extLst>
              </p:cNvPr>
              <p:cNvSpPr txBox="1"/>
              <p:nvPr/>
            </p:nvSpPr>
            <p:spPr>
              <a:xfrm>
                <a:off x="5776956" y="3951670"/>
                <a:ext cx="918216" cy="8839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b="1"/>
                  <a:t>1</a:t>
                </a:r>
                <a:r>
                  <a:rPr lang="en-US" altLang="ko-KR" sz="900" b="1" dirty="0"/>
                  <a:t>1</a:t>
                </a:r>
                <a:endParaRPr lang="ko-KR" altLang="en-US" sz="900" b="1" dirty="0"/>
              </a:p>
            </p:txBody>
          </p:sp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489D48A6-5FA0-4F8A-BE7F-1B8F2336ED88}"/>
                  </a:ext>
                </a:extLst>
              </p:cNvPr>
              <p:cNvSpPr txBox="1"/>
              <p:nvPr/>
            </p:nvSpPr>
            <p:spPr>
              <a:xfrm>
                <a:off x="5051387" y="4690055"/>
                <a:ext cx="1723541" cy="8839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b="1"/>
                  <a:t>00:10:00</a:t>
                </a:r>
                <a:endParaRPr lang="ko-KR" altLang="en-US" sz="900" b="1" dirty="0"/>
              </a:p>
            </p:txBody>
          </p:sp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DFEFB402-F2F8-4B70-9FE4-8489C3E38833}"/>
                  </a:ext>
                </a:extLst>
              </p:cNvPr>
              <p:cNvSpPr txBox="1"/>
              <p:nvPr/>
            </p:nvSpPr>
            <p:spPr>
              <a:xfrm>
                <a:off x="4130450" y="2406397"/>
                <a:ext cx="1211419" cy="6482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500" b="1" dirty="0">
                    <a:solidFill>
                      <a:schemeClr val="bg1"/>
                    </a:solidFill>
                  </a:rPr>
                  <a:t>접수번호</a:t>
                </a:r>
              </a:p>
            </p:txBody>
          </p:sp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8DD21029-4929-4562-B7A7-77297A184318}"/>
                  </a:ext>
                </a:extLst>
              </p:cNvPr>
              <p:cNvSpPr txBox="1"/>
              <p:nvPr/>
            </p:nvSpPr>
            <p:spPr>
              <a:xfrm>
                <a:off x="5600080" y="3126955"/>
                <a:ext cx="1174848" cy="8839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b="1"/>
                  <a:t>101</a:t>
                </a:r>
                <a:endParaRPr lang="ko-KR" altLang="en-US" sz="900" b="1" dirty="0"/>
              </a:p>
            </p:txBody>
          </p:sp>
        </p:grpSp>
        <p:sp>
          <p:nvSpPr>
            <p:cNvPr id="143" name="모서리가 둥근 직사각형 38">
              <a:extLst>
                <a:ext uri="{FF2B5EF4-FFF2-40B4-BE49-F238E27FC236}">
                  <a16:creationId xmlns:a16="http://schemas.microsoft.com/office/drawing/2014/main" id="{11D7696E-DE18-4893-A015-93781E30A940}"/>
                </a:ext>
              </a:extLst>
            </p:cNvPr>
            <p:cNvSpPr/>
            <p:nvPr/>
          </p:nvSpPr>
          <p:spPr>
            <a:xfrm>
              <a:off x="9703564" y="3021507"/>
              <a:ext cx="385916" cy="146296"/>
            </a:xfrm>
            <a:prstGeom prst="roundRect">
              <a:avLst>
                <a:gd name="adj" fmla="val 7738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/>
                <a:t>예약 취소</a:t>
              </a:r>
              <a:endParaRPr lang="ko-KR" altLang="en-US" sz="500" dirty="0"/>
            </a:p>
          </p:txBody>
        </p:sp>
        <p:pic>
          <p:nvPicPr>
            <p:cNvPr id="144" name="그림 143">
              <a:extLst>
                <a:ext uri="{FF2B5EF4-FFF2-40B4-BE49-F238E27FC236}">
                  <a16:creationId xmlns:a16="http://schemas.microsoft.com/office/drawing/2014/main" id="{DF4AAD0F-9143-4D56-A0E8-65E8C470DD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764558" y="1579337"/>
              <a:ext cx="795175" cy="216382"/>
            </a:xfrm>
            <a:prstGeom prst="rect">
              <a:avLst/>
            </a:prstGeom>
          </p:spPr>
        </p:pic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64239D6D-0DC3-42EE-9F9B-EC107B609505}"/>
                </a:ext>
              </a:extLst>
            </p:cNvPr>
            <p:cNvSpPr txBox="1"/>
            <p:nvPr/>
          </p:nvSpPr>
          <p:spPr>
            <a:xfrm>
              <a:off x="9747574" y="1795608"/>
              <a:ext cx="1240767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600">
                  <a:latin typeface="-윤고딕320" panose="02030504000101010101" pitchFamily="18" charset="-127"/>
                  <a:ea typeface="-윤고딕320" panose="02030504000101010101" pitchFamily="18" charset="-127"/>
                </a:rPr>
                <a:t>한국산업기술대학교지점</a:t>
              </a:r>
            </a:p>
          </p:txBody>
        </p:sp>
        <p:sp>
          <p:nvSpPr>
            <p:cNvPr id="146" name="모서리가 둥근 직사각형 38">
              <a:extLst>
                <a:ext uri="{FF2B5EF4-FFF2-40B4-BE49-F238E27FC236}">
                  <a16:creationId xmlns:a16="http://schemas.microsoft.com/office/drawing/2014/main" id="{CA852391-397A-4ABD-B627-C64657B9A20B}"/>
                </a:ext>
              </a:extLst>
            </p:cNvPr>
            <p:cNvSpPr/>
            <p:nvPr/>
          </p:nvSpPr>
          <p:spPr>
            <a:xfrm>
              <a:off x="10285027" y="3021507"/>
              <a:ext cx="385916" cy="146296"/>
            </a:xfrm>
            <a:prstGeom prst="roundRect">
              <a:avLst>
                <a:gd name="adj" fmla="val 7738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/>
                <a:t>예약 연장</a:t>
              </a:r>
              <a:endParaRPr lang="ko-KR" altLang="en-US" sz="500" dirty="0"/>
            </a:p>
          </p:txBody>
        </p:sp>
      </p:grpSp>
      <p:sp>
        <p:nvSpPr>
          <p:cNvPr id="159" name="TextBox 158">
            <a:extLst>
              <a:ext uri="{FF2B5EF4-FFF2-40B4-BE49-F238E27FC236}">
                <a16:creationId xmlns:a16="http://schemas.microsoft.com/office/drawing/2014/main" id="{CEA19292-7834-4989-AC76-D308F66526FD}"/>
              </a:ext>
            </a:extLst>
          </p:cNvPr>
          <p:cNvSpPr txBox="1"/>
          <p:nvPr/>
        </p:nvSpPr>
        <p:spPr>
          <a:xfrm>
            <a:off x="705637" y="3439490"/>
            <a:ext cx="2135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-윤고딕320" panose="02030504000101010101" pitchFamily="18" charset="-127"/>
                <a:ea typeface="-윤고딕320" panose="02030504000101010101" pitchFamily="18" charset="-127"/>
              </a:rPr>
              <a:t>대기시간 </a:t>
            </a:r>
            <a:r>
              <a:rPr lang="en-US" altLang="ko-KR">
                <a:latin typeface="-윤고딕320" panose="02030504000101010101" pitchFamily="18" charset="-127"/>
                <a:ea typeface="-윤고딕320" panose="02030504000101010101" pitchFamily="18" charset="-127"/>
              </a:rPr>
              <a:t>10</a:t>
            </a:r>
            <a:r>
              <a:rPr lang="ko-KR" altLang="en-US">
                <a:latin typeface="-윤고딕320" panose="02030504000101010101" pitchFamily="18" charset="-127"/>
                <a:ea typeface="-윤고딕320" panose="02030504000101010101" pitchFamily="18" charset="-127"/>
              </a:rPr>
              <a:t>분 전</a:t>
            </a:r>
          </a:p>
        </p:txBody>
      </p:sp>
      <p:cxnSp>
        <p:nvCxnSpPr>
          <p:cNvPr id="160" name="직선 화살표 연결선 159">
            <a:extLst>
              <a:ext uri="{FF2B5EF4-FFF2-40B4-BE49-F238E27FC236}">
                <a16:creationId xmlns:a16="http://schemas.microsoft.com/office/drawing/2014/main" id="{7FDD3B54-1A11-4338-BC8A-6AD32CDD0AC7}"/>
              </a:ext>
            </a:extLst>
          </p:cNvPr>
          <p:cNvCxnSpPr>
            <a:cxnSpLocks/>
          </p:cNvCxnSpPr>
          <p:nvPr/>
        </p:nvCxnSpPr>
        <p:spPr>
          <a:xfrm>
            <a:off x="2667528" y="2217197"/>
            <a:ext cx="583672" cy="0"/>
          </a:xfrm>
          <a:prstGeom prst="straightConnector1">
            <a:avLst/>
          </a:prstGeom>
          <a:ln w="571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직선 화살표 연결선 167">
            <a:extLst>
              <a:ext uri="{FF2B5EF4-FFF2-40B4-BE49-F238E27FC236}">
                <a16:creationId xmlns:a16="http://schemas.microsoft.com/office/drawing/2014/main" id="{10753136-E9AD-4881-A439-689002CED14C}"/>
              </a:ext>
            </a:extLst>
          </p:cNvPr>
          <p:cNvCxnSpPr>
            <a:cxnSpLocks/>
          </p:cNvCxnSpPr>
          <p:nvPr/>
        </p:nvCxnSpPr>
        <p:spPr>
          <a:xfrm>
            <a:off x="5651500" y="3998326"/>
            <a:ext cx="444500" cy="325917"/>
          </a:xfrm>
          <a:prstGeom prst="straightConnector1">
            <a:avLst/>
          </a:prstGeom>
          <a:ln w="571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TextBox 175">
            <a:extLst>
              <a:ext uri="{FF2B5EF4-FFF2-40B4-BE49-F238E27FC236}">
                <a16:creationId xmlns:a16="http://schemas.microsoft.com/office/drawing/2014/main" id="{973F8FBB-C37D-408F-A0F4-24424D6FB669}"/>
              </a:ext>
            </a:extLst>
          </p:cNvPr>
          <p:cNvSpPr txBox="1"/>
          <p:nvPr/>
        </p:nvSpPr>
        <p:spPr>
          <a:xfrm>
            <a:off x="5583731" y="2321899"/>
            <a:ext cx="4263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solidFill>
                  <a:schemeClr val="accent1">
                    <a:lumMod val="50000"/>
                  </a:schemeClr>
                </a:solidFill>
              </a:rPr>
              <a:t>예</a:t>
            </a: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B1AC9F5A-D622-4CE7-90D4-02656915849D}"/>
              </a:ext>
            </a:extLst>
          </p:cNvPr>
          <p:cNvSpPr txBox="1"/>
          <p:nvPr/>
        </p:nvSpPr>
        <p:spPr>
          <a:xfrm>
            <a:off x="5463660" y="4251313"/>
            <a:ext cx="8903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solidFill>
                  <a:schemeClr val="accent1">
                    <a:lumMod val="50000"/>
                  </a:schemeClr>
                </a:solidFill>
              </a:rPr>
              <a:t>아니오</a:t>
            </a:r>
          </a:p>
        </p:txBody>
      </p:sp>
      <p:cxnSp>
        <p:nvCxnSpPr>
          <p:cNvPr id="178" name="직선 화살표 연결선 177">
            <a:extLst>
              <a:ext uri="{FF2B5EF4-FFF2-40B4-BE49-F238E27FC236}">
                <a16:creationId xmlns:a16="http://schemas.microsoft.com/office/drawing/2014/main" id="{D72C9BBF-0F86-4C09-89E6-560FD198D205}"/>
              </a:ext>
            </a:extLst>
          </p:cNvPr>
          <p:cNvCxnSpPr>
            <a:cxnSpLocks/>
          </p:cNvCxnSpPr>
          <p:nvPr/>
        </p:nvCxnSpPr>
        <p:spPr>
          <a:xfrm>
            <a:off x="8473562" y="2167652"/>
            <a:ext cx="583672" cy="0"/>
          </a:xfrm>
          <a:prstGeom prst="straightConnector1">
            <a:avLst/>
          </a:prstGeom>
          <a:ln w="571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TextBox 178">
            <a:extLst>
              <a:ext uri="{FF2B5EF4-FFF2-40B4-BE49-F238E27FC236}">
                <a16:creationId xmlns:a16="http://schemas.microsoft.com/office/drawing/2014/main" id="{7288D87E-D817-44D3-B9A9-7C456B67723A}"/>
              </a:ext>
            </a:extLst>
          </p:cNvPr>
          <p:cNvSpPr txBox="1"/>
          <p:nvPr/>
        </p:nvSpPr>
        <p:spPr>
          <a:xfrm>
            <a:off x="6197446" y="4872781"/>
            <a:ext cx="22761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>
                <a:latin typeface="-윤고딕320" panose="02030504000101010101" pitchFamily="18" charset="-127"/>
                <a:ea typeface="-윤고딕320" panose="02030504000101010101" pitchFamily="18" charset="-127"/>
              </a:rPr>
              <a:t>Server    </a:t>
            </a:r>
          </a:p>
          <a:p>
            <a:endParaRPr lang="en-US" altLang="ko-KR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>
                <a:latin typeface="-윤고딕320" panose="02030504000101010101" pitchFamily="18" charset="-127"/>
                <a:ea typeface="-윤고딕320" panose="02030504000101010101" pitchFamily="18" charset="-127"/>
              </a:rPr>
              <a:t>   대기번호 삭제 </a:t>
            </a:r>
            <a:endParaRPr lang="en-US" altLang="ko-KR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180" name="그림 179">
            <a:extLst>
              <a:ext uri="{FF2B5EF4-FFF2-40B4-BE49-F238E27FC236}">
                <a16:creationId xmlns:a16="http://schemas.microsoft.com/office/drawing/2014/main" id="{D0FFD73E-0286-4656-A029-B626A7C522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3746" y="4356628"/>
            <a:ext cx="990625" cy="990625"/>
          </a:xfrm>
          <a:prstGeom prst="rect">
            <a:avLst/>
          </a:prstGeom>
        </p:spPr>
      </p:pic>
      <p:grpSp>
        <p:nvGrpSpPr>
          <p:cNvPr id="184" name="그룹 183">
            <a:extLst>
              <a:ext uri="{FF2B5EF4-FFF2-40B4-BE49-F238E27FC236}">
                <a16:creationId xmlns:a16="http://schemas.microsoft.com/office/drawing/2014/main" id="{FE8CBC5E-5373-4286-8361-1295FFB59242}"/>
              </a:ext>
            </a:extLst>
          </p:cNvPr>
          <p:cNvGrpSpPr/>
          <p:nvPr/>
        </p:nvGrpSpPr>
        <p:grpSpPr>
          <a:xfrm>
            <a:off x="9221115" y="3974970"/>
            <a:ext cx="1774031" cy="2508916"/>
            <a:chOff x="8857226" y="3797295"/>
            <a:chExt cx="1951306" cy="2663659"/>
          </a:xfrm>
        </p:grpSpPr>
        <p:grpSp>
          <p:nvGrpSpPr>
            <p:cNvPr id="185" name="그룹 184">
              <a:extLst>
                <a:ext uri="{FF2B5EF4-FFF2-40B4-BE49-F238E27FC236}">
                  <a16:creationId xmlns:a16="http://schemas.microsoft.com/office/drawing/2014/main" id="{FF7E56F4-5D27-401F-9B4C-39BDFE8E58DE}"/>
                </a:ext>
              </a:extLst>
            </p:cNvPr>
            <p:cNvGrpSpPr/>
            <p:nvPr/>
          </p:nvGrpSpPr>
          <p:grpSpPr>
            <a:xfrm>
              <a:off x="8857226" y="3797295"/>
              <a:ext cx="1951306" cy="2663659"/>
              <a:chOff x="4875748" y="1389208"/>
              <a:chExt cx="3700776" cy="5066249"/>
            </a:xfrm>
          </p:grpSpPr>
          <p:pic>
            <p:nvPicPr>
              <p:cNvPr id="206" name="그림 205">
                <a:extLst>
                  <a:ext uri="{FF2B5EF4-FFF2-40B4-BE49-F238E27FC236}">
                    <a16:creationId xmlns:a16="http://schemas.microsoft.com/office/drawing/2014/main" id="{88A9BFE0-4CD2-4F97-83CC-53121A7064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875748" y="1389208"/>
                <a:ext cx="3700776" cy="5066249"/>
              </a:xfrm>
              <a:prstGeom prst="rect">
                <a:avLst/>
              </a:prstGeom>
              <a:ln w="12700">
                <a:solidFill>
                  <a:schemeClr val="tx1"/>
                </a:solidFill>
              </a:ln>
            </p:spPr>
          </p:pic>
          <p:sp>
            <p:nvSpPr>
              <p:cNvPr id="207" name="직사각형 206">
                <a:extLst>
                  <a:ext uri="{FF2B5EF4-FFF2-40B4-BE49-F238E27FC236}">
                    <a16:creationId xmlns:a16="http://schemas.microsoft.com/office/drawing/2014/main" id="{A7EE723A-98A9-41CE-8753-86CCF2DF8047}"/>
                  </a:ext>
                </a:extLst>
              </p:cNvPr>
              <p:cNvSpPr/>
              <p:nvPr/>
            </p:nvSpPr>
            <p:spPr>
              <a:xfrm>
                <a:off x="5408818" y="2001704"/>
                <a:ext cx="2762250" cy="393748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</p:grpSp>
        <p:sp>
          <p:nvSpPr>
            <p:cNvPr id="186" name="직사각형 185">
              <a:extLst>
                <a:ext uri="{FF2B5EF4-FFF2-40B4-BE49-F238E27FC236}">
                  <a16:creationId xmlns:a16="http://schemas.microsoft.com/office/drawing/2014/main" id="{E9F9C5AE-ABDE-4884-9078-32A6A69FA878}"/>
                </a:ext>
              </a:extLst>
            </p:cNvPr>
            <p:cNvSpPr/>
            <p:nvPr/>
          </p:nvSpPr>
          <p:spPr>
            <a:xfrm>
              <a:off x="9131226" y="4115030"/>
              <a:ext cx="1456450" cy="20744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4C76F862-7018-433B-ACD5-1D2B5A03E3CC}"/>
                </a:ext>
              </a:extLst>
            </p:cNvPr>
            <p:cNvSpPr txBox="1"/>
            <p:nvPr/>
          </p:nvSpPr>
          <p:spPr>
            <a:xfrm>
              <a:off x="9131226" y="4122038"/>
              <a:ext cx="1461200" cy="18466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600">
                  <a:solidFill>
                    <a:schemeClr val="tx2">
                      <a:lumMod val="50000"/>
                    </a:schemeClr>
                  </a:solidFill>
                  <a:latin typeface="-윤고딕340" panose="02030504000101010101" pitchFamily="18" charset="-127"/>
                  <a:ea typeface="-윤고딕340" panose="02030504000101010101" pitchFamily="18" charset="-127"/>
                </a:rPr>
                <a:t>예약 내역</a:t>
              </a:r>
              <a:endParaRPr lang="ko-KR" altLang="en-US" sz="500">
                <a:solidFill>
                  <a:schemeClr val="tx2">
                    <a:lumMod val="50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pic>
          <p:nvPicPr>
            <p:cNvPr id="200" name="그림 199">
              <a:extLst>
                <a:ext uri="{FF2B5EF4-FFF2-40B4-BE49-F238E27FC236}">
                  <a16:creationId xmlns:a16="http://schemas.microsoft.com/office/drawing/2014/main" id="{04A3531F-8CF8-4879-9904-99011E335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394410" y="4406758"/>
              <a:ext cx="876939" cy="229725"/>
            </a:xfrm>
            <a:prstGeom prst="rect">
              <a:avLst/>
            </a:prstGeom>
          </p:spPr>
        </p:pic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15134ABD-DAA8-4136-B34C-FBEFA8EC197D}"/>
                </a:ext>
              </a:extLst>
            </p:cNvPr>
            <p:cNvSpPr txBox="1"/>
            <p:nvPr/>
          </p:nvSpPr>
          <p:spPr>
            <a:xfrm>
              <a:off x="9520062" y="4636366"/>
              <a:ext cx="1136005" cy="1797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500">
                  <a:latin typeface="-윤고딕320" panose="02030504000101010101" pitchFamily="18" charset="-127"/>
                  <a:ea typeface="-윤고딕320" panose="02030504000101010101" pitchFamily="18" charset="-127"/>
                </a:rPr>
                <a:t>한국산업기술대학교지점</a:t>
              </a:r>
            </a:p>
          </p:txBody>
        </p:sp>
        <p:grpSp>
          <p:nvGrpSpPr>
            <p:cNvPr id="202" name="그룹 201">
              <a:extLst>
                <a:ext uri="{FF2B5EF4-FFF2-40B4-BE49-F238E27FC236}">
                  <a16:creationId xmlns:a16="http://schemas.microsoft.com/office/drawing/2014/main" id="{1C941591-9B81-4F57-A325-934DC6A81E84}"/>
                </a:ext>
              </a:extLst>
            </p:cNvPr>
            <p:cNvGrpSpPr/>
            <p:nvPr/>
          </p:nvGrpSpPr>
          <p:grpSpPr>
            <a:xfrm>
              <a:off x="9239687" y="5123376"/>
              <a:ext cx="1239527" cy="756947"/>
              <a:chOff x="6939365" y="3389697"/>
              <a:chExt cx="2595160" cy="1108220"/>
            </a:xfrm>
          </p:grpSpPr>
          <p:sp>
            <p:nvSpPr>
              <p:cNvPr id="204" name="모서리가 둥근 직사각형 13">
                <a:extLst>
                  <a:ext uri="{FF2B5EF4-FFF2-40B4-BE49-F238E27FC236}">
                    <a16:creationId xmlns:a16="http://schemas.microsoft.com/office/drawing/2014/main" id="{7C47F7C9-89FF-4243-BF4D-1D3643D699D6}"/>
                  </a:ext>
                </a:extLst>
              </p:cNvPr>
              <p:cNvSpPr/>
              <p:nvPr/>
            </p:nvSpPr>
            <p:spPr>
              <a:xfrm>
                <a:off x="6939365" y="3389697"/>
                <a:ext cx="2595160" cy="1108220"/>
              </a:xfrm>
              <a:prstGeom prst="roundRect">
                <a:avLst>
                  <a:gd name="adj" fmla="val 7428"/>
                </a:avLst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/>
              </a:p>
            </p:txBody>
          </p:sp>
          <p:sp>
            <p:nvSpPr>
              <p:cNvPr id="205" name="TextBox 204">
                <a:extLst>
                  <a:ext uri="{FF2B5EF4-FFF2-40B4-BE49-F238E27FC236}">
                    <a16:creationId xmlns:a16="http://schemas.microsoft.com/office/drawing/2014/main" id="{624D7188-3B8C-48DA-8E59-6C4005EC0F67}"/>
                  </a:ext>
                </a:extLst>
              </p:cNvPr>
              <p:cNvSpPr txBox="1"/>
              <p:nvPr/>
            </p:nvSpPr>
            <p:spPr>
              <a:xfrm>
                <a:off x="6939365" y="3449515"/>
                <a:ext cx="2595160" cy="4783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altLang="ko-KR" sz="700">
                  <a:solidFill>
                    <a:schemeClr val="bg1"/>
                  </a:solidFill>
                </a:endParaRPr>
              </a:p>
              <a:p>
                <a:r>
                  <a:rPr lang="ko-KR" altLang="en-US" sz="700">
                    <a:solidFill>
                      <a:schemeClr val="bg1"/>
                    </a:solidFill>
                  </a:rPr>
                  <a:t>예약이 취소되었습니다</a:t>
                </a:r>
                <a:r>
                  <a:rPr lang="en-US" altLang="ko-KR" sz="700">
                    <a:solidFill>
                      <a:schemeClr val="bg1"/>
                    </a:solidFill>
                  </a:rPr>
                  <a:t>.</a:t>
                </a:r>
                <a:endParaRPr lang="ko-KR" altLang="en-US" sz="7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203" name="모서리가 둥근 직사각형 38">
              <a:extLst>
                <a:ext uri="{FF2B5EF4-FFF2-40B4-BE49-F238E27FC236}">
                  <a16:creationId xmlns:a16="http://schemas.microsoft.com/office/drawing/2014/main" id="{66BA7405-6CE6-45CC-8E5A-0C4A56BE161B}"/>
                </a:ext>
              </a:extLst>
            </p:cNvPr>
            <p:cNvSpPr/>
            <p:nvPr/>
          </p:nvSpPr>
          <p:spPr>
            <a:xfrm>
              <a:off x="9564531" y="5633125"/>
              <a:ext cx="620509" cy="226447"/>
            </a:xfrm>
            <a:prstGeom prst="roundRect">
              <a:avLst>
                <a:gd name="adj" fmla="val 7738"/>
              </a:avLst>
            </a:prstGeom>
            <a:solidFill>
              <a:schemeClr val="bg2">
                <a:lumMod val="75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/>
                <a:t>뒤로가기</a:t>
              </a:r>
              <a:endParaRPr lang="ko-KR" altLang="en-US" sz="600" dirty="0"/>
            </a:p>
          </p:txBody>
        </p:sp>
      </p:grpSp>
      <p:cxnSp>
        <p:nvCxnSpPr>
          <p:cNvPr id="208" name="직선 화살표 연결선 207">
            <a:extLst>
              <a:ext uri="{FF2B5EF4-FFF2-40B4-BE49-F238E27FC236}">
                <a16:creationId xmlns:a16="http://schemas.microsoft.com/office/drawing/2014/main" id="{C420A4E4-4718-4350-888D-DF952A32054D}"/>
              </a:ext>
            </a:extLst>
          </p:cNvPr>
          <p:cNvCxnSpPr>
            <a:cxnSpLocks/>
          </p:cNvCxnSpPr>
          <p:nvPr/>
        </p:nvCxnSpPr>
        <p:spPr>
          <a:xfrm>
            <a:off x="8473562" y="4930697"/>
            <a:ext cx="583672" cy="0"/>
          </a:xfrm>
          <a:prstGeom prst="straightConnector1">
            <a:avLst/>
          </a:prstGeom>
          <a:ln w="571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9" name="TextBox 208">
            <a:extLst>
              <a:ext uri="{FF2B5EF4-FFF2-40B4-BE49-F238E27FC236}">
                <a16:creationId xmlns:a16="http://schemas.microsoft.com/office/drawing/2014/main" id="{D685A617-8866-4C37-AE35-73512C57D46D}"/>
              </a:ext>
            </a:extLst>
          </p:cNvPr>
          <p:cNvSpPr txBox="1"/>
          <p:nvPr/>
        </p:nvSpPr>
        <p:spPr>
          <a:xfrm>
            <a:off x="8961711" y="6487011"/>
            <a:ext cx="2436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-윤고딕320" panose="02030504000101010101" pitchFamily="18" charset="-127"/>
                <a:ea typeface="-윤고딕320" panose="02030504000101010101" pitchFamily="18" charset="-127"/>
              </a:rPr>
              <a:t>    예약 취소 완료</a:t>
            </a:r>
          </a:p>
        </p:txBody>
      </p:sp>
    </p:spTree>
    <p:extLst>
      <p:ext uri="{BB962C8B-B14F-4D97-AF65-F5344CB8AC3E}">
        <p14:creationId xmlns:p14="http://schemas.microsoft.com/office/powerpoint/2010/main" val="36458973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사각형: 둥근 모서리 78">
            <a:extLst>
              <a:ext uri="{FF2B5EF4-FFF2-40B4-BE49-F238E27FC236}">
                <a16:creationId xmlns:a16="http://schemas.microsoft.com/office/drawing/2014/main" id="{5E68B5C5-EDBA-48E6-A614-357B98868FE4}"/>
              </a:ext>
            </a:extLst>
          </p:cNvPr>
          <p:cNvSpPr/>
          <p:nvPr/>
        </p:nvSpPr>
        <p:spPr>
          <a:xfrm>
            <a:off x="9414758" y="1862420"/>
            <a:ext cx="1695688" cy="891676"/>
          </a:xfrm>
          <a:prstGeom prst="roundRect">
            <a:avLst/>
          </a:prstGeom>
          <a:noFill/>
          <a:ln w="508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사각형: 둥근 모서리 60">
            <a:extLst>
              <a:ext uri="{FF2B5EF4-FFF2-40B4-BE49-F238E27FC236}">
                <a16:creationId xmlns:a16="http://schemas.microsoft.com/office/drawing/2014/main" id="{4182EE17-D693-42F8-84F0-1FE9D87CBFDC}"/>
              </a:ext>
            </a:extLst>
          </p:cNvPr>
          <p:cNvSpPr/>
          <p:nvPr/>
        </p:nvSpPr>
        <p:spPr>
          <a:xfrm>
            <a:off x="8894681" y="4963343"/>
            <a:ext cx="2422107" cy="792369"/>
          </a:xfrm>
          <a:prstGeom prst="roundRect">
            <a:avLst/>
          </a:prstGeom>
          <a:noFill/>
          <a:ln w="508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사각형: 둥근 모서리 66">
            <a:extLst>
              <a:ext uri="{FF2B5EF4-FFF2-40B4-BE49-F238E27FC236}">
                <a16:creationId xmlns:a16="http://schemas.microsoft.com/office/drawing/2014/main" id="{241807E1-732F-4A91-A039-090AD553B360}"/>
              </a:ext>
            </a:extLst>
          </p:cNvPr>
          <p:cNvSpPr/>
          <p:nvPr/>
        </p:nvSpPr>
        <p:spPr>
          <a:xfrm>
            <a:off x="372680" y="1063762"/>
            <a:ext cx="2705977" cy="1497779"/>
          </a:xfrm>
          <a:prstGeom prst="roundRect">
            <a:avLst/>
          </a:prstGeom>
          <a:noFill/>
          <a:ln w="508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4B468502-D889-4240-81B7-65D01809150E}"/>
              </a:ext>
            </a:extLst>
          </p:cNvPr>
          <p:cNvSpPr/>
          <p:nvPr/>
        </p:nvSpPr>
        <p:spPr>
          <a:xfrm>
            <a:off x="4055346" y="1254462"/>
            <a:ext cx="2098440" cy="4560214"/>
          </a:xfrm>
          <a:prstGeom prst="roundRect">
            <a:avLst/>
          </a:prstGeom>
          <a:noFill/>
          <a:ln w="508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71CE0281-F780-44CA-8967-F174F1564C82}"/>
              </a:ext>
            </a:extLst>
          </p:cNvPr>
          <p:cNvCxnSpPr/>
          <p:nvPr/>
        </p:nvCxnSpPr>
        <p:spPr>
          <a:xfrm>
            <a:off x="508000" y="571500"/>
            <a:ext cx="24003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4388B2A3-306B-4187-B64B-BF2617FDEFD2}"/>
              </a:ext>
            </a:extLst>
          </p:cNvPr>
          <p:cNvCxnSpPr>
            <a:cxnSpLocks/>
          </p:cNvCxnSpPr>
          <p:nvPr/>
        </p:nvCxnSpPr>
        <p:spPr>
          <a:xfrm>
            <a:off x="3251200" y="571500"/>
            <a:ext cx="82423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93628D4B-EE13-4FC1-8365-00B96C97F156}"/>
              </a:ext>
            </a:extLst>
          </p:cNvPr>
          <p:cNvSpPr txBox="1"/>
          <p:nvPr/>
        </p:nvSpPr>
        <p:spPr>
          <a:xfrm>
            <a:off x="6556474" y="5425009"/>
            <a:ext cx="1375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Arial Black" panose="020B0A04020102020204" pitchFamily="34" charset="0"/>
              </a:rPr>
              <a:t>Database</a:t>
            </a:r>
            <a:endParaRPr lang="ko-KR" altLang="en-US" dirty="0">
              <a:latin typeface="Arial Black" panose="020B0A04020102020204" pitchFamily="34" charset="0"/>
            </a:endParaRPr>
          </a:p>
        </p:txBody>
      </p: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E6B17D51-42CE-4D53-94B2-AD455D8DAC6E}"/>
              </a:ext>
            </a:extLst>
          </p:cNvPr>
          <p:cNvSpPr/>
          <p:nvPr/>
        </p:nvSpPr>
        <p:spPr>
          <a:xfrm>
            <a:off x="6397700" y="3618372"/>
            <a:ext cx="1669024" cy="2196304"/>
          </a:xfrm>
          <a:prstGeom prst="roundRect">
            <a:avLst/>
          </a:prstGeom>
          <a:noFill/>
          <a:ln w="508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0DBD7C3E-2093-4E79-8142-411D19217E19}"/>
              </a:ext>
            </a:extLst>
          </p:cNvPr>
          <p:cNvSpPr/>
          <p:nvPr/>
        </p:nvSpPr>
        <p:spPr>
          <a:xfrm>
            <a:off x="3770260" y="1063762"/>
            <a:ext cx="4680891" cy="5068344"/>
          </a:xfrm>
          <a:prstGeom prst="roundRect">
            <a:avLst/>
          </a:prstGeom>
          <a:noFill/>
          <a:ln w="508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FC72433-EFA0-49B5-82F4-DE0C9EED5205}"/>
              </a:ext>
            </a:extLst>
          </p:cNvPr>
          <p:cNvSpPr txBox="1"/>
          <p:nvPr/>
        </p:nvSpPr>
        <p:spPr>
          <a:xfrm>
            <a:off x="457204" y="147935"/>
            <a:ext cx="41576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>
                <a:latin typeface="-윤고딕330" panose="02030504000101010101" pitchFamily="18" charset="-127"/>
                <a:ea typeface="-윤고딕330" panose="02030504000101010101" pitchFamily="18" charset="-127"/>
              </a:rPr>
              <a:t>04 </a:t>
            </a:r>
            <a:r>
              <a:rPr lang="ko-KR" altLang="en-US" sz="2000" b="1">
                <a:latin typeface="-윤고딕330" panose="02030504000101010101" pitchFamily="18" charset="-127"/>
                <a:ea typeface="-윤고딕330" panose="02030504000101010101" pitchFamily="18" charset="-127"/>
              </a:rPr>
              <a:t>시스템 구성도 및 모듈 상세 설계</a:t>
            </a:r>
            <a:endParaRPr lang="en-US" altLang="ko-KR" sz="2000" b="1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FFF21D90-58ED-47F7-B3F1-7DB139E5ACE1}"/>
              </a:ext>
            </a:extLst>
          </p:cNvPr>
          <p:cNvGrpSpPr/>
          <p:nvPr/>
        </p:nvGrpSpPr>
        <p:grpSpPr>
          <a:xfrm>
            <a:off x="9473039" y="802328"/>
            <a:ext cx="1579126" cy="1577087"/>
            <a:chOff x="505961" y="7197744"/>
            <a:chExt cx="1579126" cy="1577087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DE631755-97B7-47D9-A9BD-7B49F4ECCC61}"/>
                </a:ext>
              </a:extLst>
            </p:cNvPr>
            <p:cNvSpPr/>
            <p:nvPr/>
          </p:nvSpPr>
          <p:spPr>
            <a:xfrm>
              <a:off x="505961" y="7376644"/>
              <a:ext cx="1577087" cy="119286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4B34A618-512E-4BDF-92EB-B3A439FE62E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8000" y="7197744"/>
              <a:ext cx="1577087" cy="1577087"/>
            </a:xfrm>
            <a:prstGeom prst="rect">
              <a:avLst/>
            </a:prstGeom>
          </p:spPr>
        </p:pic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B7CA641C-753D-488E-853B-36CC18F039E2}"/>
              </a:ext>
            </a:extLst>
          </p:cNvPr>
          <p:cNvSpPr txBox="1"/>
          <p:nvPr/>
        </p:nvSpPr>
        <p:spPr>
          <a:xfrm>
            <a:off x="9716992" y="796562"/>
            <a:ext cx="1165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Arial Black" panose="020B0A04020102020204" pitchFamily="34" charset="0"/>
              </a:rPr>
              <a:t>Arduino</a:t>
            </a:r>
            <a:endParaRPr lang="ko-KR" altLang="en-US" dirty="0">
              <a:latin typeface="Arial Black" panose="020B0A04020102020204" pitchFamily="34" charset="0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683EA955-E384-4D0B-9056-40FFB70762E4}"/>
              </a:ext>
            </a:extLst>
          </p:cNvPr>
          <p:cNvCxnSpPr>
            <a:cxnSpLocks/>
          </p:cNvCxnSpPr>
          <p:nvPr/>
        </p:nvCxnSpPr>
        <p:spPr>
          <a:xfrm flipH="1">
            <a:off x="8167012" y="1908138"/>
            <a:ext cx="1101484" cy="0"/>
          </a:xfrm>
          <a:prstGeom prst="straightConnector1">
            <a:avLst/>
          </a:prstGeom>
          <a:ln w="50800" cap="rnd">
            <a:solidFill>
              <a:schemeClr val="bg1">
                <a:lumMod val="50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래픽 8" descr="프린터">
            <a:extLst>
              <a:ext uri="{FF2B5EF4-FFF2-40B4-BE49-F238E27FC236}">
                <a16:creationId xmlns:a16="http://schemas.microsoft.com/office/drawing/2014/main" id="{49CE1938-7A71-44C1-9BFB-7F4A0E6EC8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95869" y="3802124"/>
            <a:ext cx="914400" cy="914400"/>
          </a:xfrm>
          <a:prstGeom prst="rect">
            <a:avLst/>
          </a:prstGeom>
        </p:spPr>
      </p:pic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BAD4F95B-8549-4063-81DD-71C66FE57EDB}"/>
              </a:ext>
            </a:extLst>
          </p:cNvPr>
          <p:cNvCxnSpPr>
            <a:cxnSpLocks/>
          </p:cNvCxnSpPr>
          <p:nvPr/>
        </p:nvCxnSpPr>
        <p:spPr>
          <a:xfrm>
            <a:off x="9952819" y="2904325"/>
            <a:ext cx="0" cy="834285"/>
          </a:xfrm>
          <a:prstGeom prst="straightConnector1">
            <a:avLst/>
          </a:prstGeom>
          <a:ln w="50800" cap="rnd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19ECBC5B-2797-4F49-BE5E-BF7642DD56D8}"/>
              </a:ext>
            </a:extLst>
          </p:cNvPr>
          <p:cNvCxnSpPr>
            <a:cxnSpLocks/>
          </p:cNvCxnSpPr>
          <p:nvPr/>
        </p:nvCxnSpPr>
        <p:spPr>
          <a:xfrm flipV="1">
            <a:off x="10124073" y="2860892"/>
            <a:ext cx="0" cy="834436"/>
          </a:xfrm>
          <a:prstGeom prst="straightConnector1">
            <a:avLst/>
          </a:prstGeom>
          <a:ln w="50800" cap="rnd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BDF8310B-0CD0-4E05-8F5B-F0C5CB3DD953}"/>
              </a:ext>
            </a:extLst>
          </p:cNvPr>
          <p:cNvCxnSpPr>
            <a:cxnSpLocks/>
          </p:cNvCxnSpPr>
          <p:nvPr/>
        </p:nvCxnSpPr>
        <p:spPr>
          <a:xfrm flipH="1">
            <a:off x="8167012" y="2116435"/>
            <a:ext cx="1101483" cy="0"/>
          </a:xfrm>
          <a:prstGeom prst="straightConnector1">
            <a:avLst/>
          </a:prstGeom>
          <a:ln w="50800" cap="rnd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347DE804-784A-471A-BDBE-B9DA752DF3FB}"/>
              </a:ext>
            </a:extLst>
          </p:cNvPr>
          <p:cNvSpPr txBox="1"/>
          <p:nvPr/>
        </p:nvSpPr>
        <p:spPr>
          <a:xfrm>
            <a:off x="5687527" y="5781113"/>
            <a:ext cx="1012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Arial Black" panose="020B0A04020102020204" pitchFamily="34" charset="0"/>
              </a:rPr>
              <a:t>Server</a:t>
            </a:r>
            <a:endParaRPr lang="ko-KR" altLang="en-US" dirty="0">
              <a:latin typeface="Arial Black" panose="020B0A04020102020204" pitchFamily="34" charset="0"/>
            </a:endParaRPr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3ACDA919-DBE7-47F9-8319-711C2C75B65E}"/>
              </a:ext>
            </a:extLst>
          </p:cNvPr>
          <p:cNvSpPr/>
          <p:nvPr/>
        </p:nvSpPr>
        <p:spPr>
          <a:xfrm>
            <a:off x="6385653" y="1285182"/>
            <a:ext cx="1693118" cy="2143818"/>
          </a:xfrm>
          <a:prstGeom prst="roundRect">
            <a:avLst/>
          </a:prstGeom>
          <a:noFill/>
          <a:ln w="508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4FB07030-5233-4999-ACF7-CDE6C348D0F6}"/>
              </a:ext>
            </a:extLst>
          </p:cNvPr>
          <p:cNvSpPr txBox="1"/>
          <p:nvPr/>
        </p:nvSpPr>
        <p:spPr>
          <a:xfrm>
            <a:off x="6278534" y="3020486"/>
            <a:ext cx="2047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Arial Black" panose="020B0A04020102020204" pitchFamily="34" charset="0"/>
              </a:rPr>
              <a:t>Output Control</a:t>
            </a:r>
            <a:endParaRPr lang="ko-KR" altLang="en-US" dirty="0">
              <a:latin typeface="Arial Black" panose="020B0A04020102020204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23C4C913-36C3-47DF-BCB1-095A8DFFACF0}"/>
              </a:ext>
            </a:extLst>
          </p:cNvPr>
          <p:cNvSpPr txBox="1"/>
          <p:nvPr/>
        </p:nvSpPr>
        <p:spPr>
          <a:xfrm>
            <a:off x="4536225" y="5412817"/>
            <a:ext cx="1283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Arial Black" panose="020B0A04020102020204" pitchFamily="34" charset="0"/>
              </a:rPr>
              <a:t>Web-App</a:t>
            </a:r>
            <a:endParaRPr lang="ko-KR" altLang="en-US" dirty="0">
              <a:latin typeface="Arial Black" panose="020B0A04020102020204" pitchFamily="34" charset="0"/>
            </a:endParaRPr>
          </a:p>
        </p:txBody>
      </p: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631718A0-0ED9-4419-B773-2F29416F544A}"/>
              </a:ext>
            </a:extLst>
          </p:cNvPr>
          <p:cNvGrpSpPr/>
          <p:nvPr/>
        </p:nvGrpSpPr>
        <p:grpSpPr>
          <a:xfrm>
            <a:off x="-55751" y="1212499"/>
            <a:ext cx="1200330" cy="1200330"/>
            <a:chOff x="806445" y="7969347"/>
            <a:chExt cx="1200330" cy="1200330"/>
          </a:xfrm>
        </p:grpSpPr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1541B6D4-D90A-485B-99E3-267FD6D08A81}"/>
                </a:ext>
              </a:extLst>
            </p:cNvPr>
            <p:cNvSpPr/>
            <p:nvPr/>
          </p:nvSpPr>
          <p:spPr>
            <a:xfrm>
              <a:off x="806445" y="7969347"/>
              <a:ext cx="1200330" cy="120030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5" name="그림 64">
              <a:extLst>
                <a:ext uri="{FF2B5EF4-FFF2-40B4-BE49-F238E27FC236}">
                  <a16:creationId xmlns:a16="http://schemas.microsoft.com/office/drawing/2014/main" id="{4F6C5437-16F9-4B9A-BC8D-C492AC1185D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6445" y="7969347"/>
              <a:ext cx="1200330" cy="1200330"/>
            </a:xfrm>
            <a:prstGeom prst="rect">
              <a:avLst/>
            </a:prstGeom>
          </p:spPr>
        </p:pic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479D0D12-3978-4315-80F4-1BEE15BB85F1}"/>
              </a:ext>
            </a:extLst>
          </p:cNvPr>
          <p:cNvSpPr txBox="1"/>
          <p:nvPr/>
        </p:nvSpPr>
        <p:spPr>
          <a:xfrm>
            <a:off x="1089867" y="1199512"/>
            <a:ext cx="202811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Google </a:t>
            </a:r>
            <a:r>
              <a:rPr lang="ko-KR" altLang="en-US"/>
              <a:t>지도 </a:t>
            </a:r>
            <a:r>
              <a:rPr lang="ko-KR" altLang="en-US" dirty="0"/>
              <a:t>표시</a:t>
            </a:r>
            <a:endParaRPr lang="en-US" altLang="ko-KR" dirty="0"/>
          </a:p>
          <a:p>
            <a:r>
              <a:rPr lang="en-US" altLang="ko-KR" dirty="0"/>
              <a:t>QR</a:t>
            </a:r>
            <a:r>
              <a:rPr lang="ko-KR" altLang="en-US" dirty="0"/>
              <a:t>코드 스캔</a:t>
            </a:r>
            <a:endParaRPr lang="en-US" altLang="ko-KR" dirty="0"/>
          </a:p>
          <a:p>
            <a:r>
              <a:rPr lang="ko-KR" altLang="en-US" dirty="0"/>
              <a:t>소켓 통신</a:t>
            </a:r>
            <a:endParaRPr lang="en-US" altLang="ko-KR" dirty="0"/>
          </a:p>
          <a:p>
            <a:r>
              <a:rPr lang="ko-KR" altLang="en-US" dirty="0"/>
              <a:t>계정 관리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97D23899-1C79-4CD7-9648-6DC4510341AE}"/>
              </a:ext>
            </a:extLst>
          </p:cNvPr>
          <p:cNvSpPr txBox="1"/>
          <p:nvPr/>
        </p:nvSpPr>
        <p:spPr>
          <a:xfrm>
            <a:off x="-8609" y="2360437"/>
            <a:ext cx="1163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Arial Black" panose="020B0A04020102020204" pitchFamily="34" charset="0"/>
              </a:rPr>
              <a:t>Android</a:t>
            </a:r>
            <a:endParaRPr lang="ko-KR" altLang="en-US" dirty="0">
              <a:latin typeface="Arial Black" panose="020B0A04020102020204" pitchFamily="34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AB6E061A-305E-43D8-8C19-C07155FCC462}"/>
              </a:ext>
            </a:extLst>
          </p:cNvPr>
          <p:cNvSpPr txBox="1"/>
          <p:nvPr/>
        </p:nvSpPr>
        <p:spPr>
          <a:xfrm>
            <a:off x="9268495" y="5034878"/>
            <a:ext cx="16514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7-</a:t>
            </a:r>
            <a:r>
              <a:rPr lang="ko-KR" altLang="en-US" dirty="0"/>
              <a:t>세그먼트</a:t>
            </a:r>
            <a:endParaRPr lang="en-US" altLang="ko-KR" dirty="0"/>
          </a:p>
          <a:p>
            <a:r>
              <a:rPr lang="ko-KR" altLang="en-US" dirty="0" err="1"/>
              <a:t>열전사</a:t>
            </a:r>
            <a:r>
              <a:rPr lang="ko-KR" altLang="en-US" dirty="0"/>
              <a:t> 프린터</a:t>
            </a:r>
            <a:endParaRPr lang="en-US" altLang="ko-KR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4339C311-8AE1-4C98-A878-212AB5E8F2B0}"/>
              </a:ext>
            </a:extLst>
          </p:cNvPr>
          <p:cNvSpPr txBox="1"/>
          <p:nvPr/>
        </p:nvSpPr>
        <p:spPr>
          <a:xfrm>
            <a:off x="9066507" y="4598278"/>
            <a:ext cx="2115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Arial Black" panose="020B0A04020102020204" pitchFamily="34" charset="0"/>
              </a:rPr>
              <a:t>Output Devices</a:t>
            </a:r>
            <a:endParaRPr lang="ko-KR" altLang="en-US" dirty="0">
              <a:latin typeface="Arial Black" panose="020B0A04020102020204" pitchFamily="34" charset="0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61D887C-449C-4908-B9F1-E920A1D1203D}"/>
              </a:ext>
            </a:extLst>
          </p:cNvPr>
          <p:cNvSpPr txBox="1"/>
          <p:nvPr/>
        </p:nvSpPr>
        <p:spPr>
          <a:xfrm>
            <a:off x="9595869" y="2194749"/>
            <a:ext cx="1286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Arial Black" panose="020B0A04020102020204" pitchFamily="34" charset="0"/>
              </a:rPr>
              <a:t>Ethernet</a:t>
            </a:r>
            <a:endParaRPr lang="ko-KR" altLang="en-US" dirty="0">
              <a:latin typeface="Arial Black" panose="020B0A04020102020204" pitchFamily="34" charset="0"/>
            </a:endParaRPr>
          </a:p>
        </p:txBody>
      </p: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F2EB6547-0EC5-492D-B809-4CCA70AA8CDD}"/>
              </a:ext>
            </a:extLst>
          </p:cNvPr>
          <p:cNvCxnSpPr>
            <a:cxnSpLocks/>
          </p:cNvCxnSpPr>
          <p:nvPr/>
        </p:nvCxnSpPr>
        <p:spPr>
          <a:xfrm flipH="1">
            <a:off x="2888538" y="1799676"/>
            <a:ext cx="1101484" cy="0"/>
          </a:xfrm>
          <a:prstGeom prst="straightConnector1">
            <a:avLst/>
          </a:prstGeom>
          <a:ln w="50800" cap="rnd">
            <a:solidFill>
              <a:schemeClr val="bg1">
                <a:lumMod val="50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FC53A874-A4F5-4A61-83EB-DA0C053A516D}"/>
              </a:ext>
            </a:extLst>
          </p:cNvPr>
          <p:cNvCxnSpPr>
            <a:cxnSpLocks/>
          </p:cNvCxnSpPr>
          <p:nvPr/>
        </p:nvCxnSpPr>
        <p:spPr>
          <a:xfrm flipH="1">
            <a:off x="2765060" y="1986031"/>
            <a:ext cx="1101483" cy="0"/>
          </a:xfrm>
          <a:prstGeom prst="straightConnector1">
            <a:avLst/>
          </a:prstGeom>
          <a:ln w="50800" cap="rnd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3DF660B2-FC64-46B0-8803-19781D1C2AD3}"/>
              </a:ext>
            </a:extLst>
          </p:cNvPr>
          <p:cNvSpPr/>
          <p:nvPr/>
        </p:nvSpPr>
        <p:spPr>
          <a:xfrm>
            <a:off x="4096000" y="1428221"/>
            <a:ext cx="2042022" cy="841493"/>
          </a:xfrm>
          <a:prstGeom prst="roundRect">
            <a:avLst/>
          </a:prstGeom>
          <a:noFill/>
          <a:ln w="508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0FE556B-C307-4692-A6FC-3AECC5543A60}"/>
              </a:ext>
            </a:extLst>
          </p:cNvPr>
          <p:cNvSpPr txBox="1"/>
          <p:nvPr/>
        </p:nvSpPr>
        <p:spPr>
          <a:xfrm>
            <a:off x="4440492" y="1664301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데이터 처리</a:t>
            </a: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30F4DDF7-E89B-426E-8B78-CCDF1AFB8257}"/>
              </a:ext>
            </a:extLst>
          </p:cNvPr>
          <p:cNvSpPr/>
          <p:nvPr/>
        </p:nvSpPr>
        <p:spPr>
          <a:xfrm>
            <a:off x="4096000" y="2304440"/>
            <a:ext cx="2042022" cy="841493"/>
          </a:xfrm>
          <a:prstGeom prst="roundRect">
            <a:avLst/>
          </a:prstGeom>
          <a:noFill/>
          <a:ln w="508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8E82A6B-8C68-4718-A9B3-751354CB6D4B}"/>
              </a:ext>
            </a:extLst>
          </p:cNvPr>
          <p:cNvSpPr txBox="1"/>
          <p:nvPr/>
        </p:nvSpPr>
        <p:spPr>
          <a:xfrm>
            <a:off x="4426168" y="2540520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데이터 전송</a:t>
            </a: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41962A78-792A-4DAD-B56D-BFC6FE72090B}"/>
              </a:ext>
            </a:extLst>
          </p:cNvPr>
          <p:cNvSpPr/>
          <p:nvPr/>
        </p:nvSpPr>
        <p:spPr>
          <a:xfrm>
            <a:off x="4096000" y="3197625"/>
            <a:ext cx="2042022" cy="841493"/>
          </a:xfrm>
          <a:prstGeom prst="roundRect">
            <a:avLst/>
          </a:prstGeom>
          <a:noFill/>
          <a:ln w="508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F4D7886F-0FD4-4543-B9F8-673ED029EA8F}"/>
              </a:ext>
            </a:extLst>
          </p:cNvPr>
          <p:cNvSpPr/>
          <p:nvPr/>
        </p:nvSpPr>
        <p:spPr>
          <a:xfrm>
            <a:off x="4083219" y="4046698"/>
            <a:ext cx="2042022" cy="841493"/>
          </a:xfrm>
          <a:prstGeom prst="roundRect">
            <a:avLst/>
          </a:prstGeom>
          <a:noFill/>
          <a:ln w="508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DC876C9-2491-4562-868C-E2D94DA66D7C}"/>
              </a:ext>
            </a:extLst>
          </p:cNvPr>
          <p:cNvSpPr txBox="1"/>
          <p:nvPr/>
        </p:nvSpPr>
        <p:spPr>
          <a:xfrm>
            <a:off x="4278523" y="3429000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대기시간 설정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26F97FA-7429-49F8-A6AF-103506FC410D}"/>
              </a:ext>
            </a:extLst>
          </p:cNvPr>
          <p:cNvSpPr txBox="1"/>
          <p:nvPr/>
        </p:nvSpPr>
        <p:spPr>
          <a:xfrm>
            <a:off x="4274424" y="4284682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대기번호 설정</a:t>
            </a: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097570E8-F03A-4578-BCBC-95479F256A7D}"/>
              </a:ext>
            </a:extLst>
          </p:cNvPr>
          <p:cNvSpPr/>
          <p:nvPr/>
        </p:nvSpPr>
        <p:spPr>
          <a:xfrm>
            <a:off x="4096000" y="4887230"/>
            <a:ext cx="2042022" cy="841493"/>
          </a:xfrm>
          <a:prstGeom prst="roundRect">
            <a:avLst/>
          </a:prstGeom>
          <a:noFill/>
          <a:ln w="508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01AF046-C8CB-440D-997C-CB722F9A4035}"/>
              </a:ext>
            </a:extLst>
          </p:cNvPr>
          <p:cNvSpPr txBox="1"/>
          <p:nvPr/>
        </p:nvSpPr>
        <p:spPr>
          <a:xfrm>
            <a:off x="4012159" y="5113086"/>
            <a:ext cx="2409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거리</a:t>
            </a:r>
            <a:r>
              <a:rPr lang="en-US" altLang="ko-KR"/>
              <a:t>.</a:t>
            </a:r>
            <a:r>
              <a:rPr lang="ko-KR" altLang="en-US"/>
              <a:t>시간 최적 제공  </a:t>
            </a:r>
          </a:p>
        </p:txBody>
      </p: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562E117C-50AA-4CA1-B850-57E91D2BD95F}"/>
              </a:ext>
            </a:extLst>
          </p:cNvPr>
          <p:cNvSpPr/>
          <p:nvPr/>
        </p:nvSpPr>
        <p:spPr>
          <a:xfrm>
            <a:off x="6396314" y="1365233"/>
            <a:ext cx="1693117" cy="750404"/>
          </a:xfrm>
          <a:prstGeom prst="roundRect">
            <a:avLst/>
          </a:prstGeom>
          <a:noFill/>
          <a:ln w="508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E8827F7B-DCEE-4D19-A2C6-E68116193BE3}"/>
              </a:ext>
            </a:extLst>
          </p:cNvPr>
          <p:cNvSpPr txBox="1"/>
          <p:nvPr/>
        </p:nvSpPr>
        <p:spPr>
          <a:xfrm>
            <a:off x="6421793" y="1590871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대기번호 제공</a:t>
            </a:r>
          </a:p>
        </p:txBody>
      </p:sp>
      <p:sp>
        <p:nvSpPr>
          <p:cNvPr id="71" name="사각형: 둥근 모서리 70">
            <a:extLst>
              <a:ext uri="{FF2B5EF4-FFF2-40B4-BE49-F238E27FC236}">
                <a16:creationId xmlns:a16="http://schemas.microsoft.com/office/drawing/2014/main" id="{C42600CD-E4B9-4EE8-99B4-BAC5FA38E9FA}"/>
              </a:ext>
            </a:extLst>
          </p:cNvPr>
          <p:cNvSpPr/>
          <p:nvPr/>
        </p:nvSpPr>
        <p:spPr>
          <a:xfrm>
            <a:off x="6385099" y="2127847"/>
            <a:ext cx="1693117" cy="750404"/>
          </a:xfrm>
          <a:prstGeom prst="roundRect">
            <a:avLst/>
          </a:prstGeom>
          <a:noFill/>
          <a:ln w="508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779D41FC-9B45-4D35-ACDC-423DC39F45AE}"/>
              </a:ext>
            </a:extLst>
          </p:cNvPr>
          <p:cNvSpPr txBox="1"/>
          <p:nvPr/>
        </p:nvSpPr>
        <p:spPr>
          <a:xfrm>
            <a:off x="6410578" y="2353485"/>
            <a:ext cx="15905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 QR</a:t>
            </a:r>
            <a:r>
              <a:rPr lang="ko-KR" altLang="en-US"/>
              <a:t>코드 전송</a:t>
            </a:r>
          </a:p>
        </p:txBody>
      </p:sp>
      <p:sp>
        <p:nvSpPr>
          <p:cNvPr id="73" name="사각형: 둥근 모서리 72">
            <a:extLst>
              <a:ext uri="{FF2B5EF4-FFF2-40B4-BE49-F238E27FC236}">
                <a16:creationId xmlns:a16="http://schemas.microsoft.com/office/drawing/2014/main" id="{78FF380C-4051-4CEB-BF96-6B0893F324FF}"/>
              </a:ext>
            </a:extLst>
          </p:cNvPr>
          <p:cNvSpPr/>
          <p:nvPr/>
        </p:nvSpPr>
        <p:spPr>
          <a:xfrm>
            <a:off x="6372386" y="3730471"/>
            <a:ext cx="1693117" cy="750404"/>
          </a:xfrm>
          <a:prstGeom prst="roundRect">
            <a:avLst/>
          </a:prstGeom>
          <a:noFill/>
          <a:ln w="508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869B3E63-56D9-4412-BC9C-1BB4797190D2}"/>
              </a:ext>
            </a:extLst>
          </p:cNvPr>
          <p:cNvSpPr txBox="1"/>
          <p:nvPr/>
        </p:nvSpPr>
        <p:spPr>
          <a:xfrm>
            <a:off x="6397865" y="3956109"/>
            <a:ext cx="1584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 데이터 저장 </a:t>
            </a:r>
          </a:p>
        </p:txBody>
      </p:sp>
      <p:sp>
        <p:nvSpPr>
          <p:cNvPr id="75" name="사각형: 둥근 모서리 74">
            <a:extLst>
              <a:ext uri="{FF2B5EF4-FFF2-40B4-BE49-F238E27FC236}">
                <a16:creationId xmlns:a16="http://schemas.microsoft.com/office/drawing/2014/main" id="{B45ED0F9-A686-4A22-8797-03428A6235B8}"/>
              </a:ext>
            </a:extLst>
          </p:cNvPr>
          <p:cNvSpPr/>
          <p:nvPr/>
        </p:nvSpPr>
        <p:spPr>
          <a:xfrm>
            <a:off x="6372386" y="4492287"/>
            <a:ext cx="1693117" cy="750404"/>
          </a:xfrm>
          <a:prstGeom prst="roundRect">
            <a:avLst/>
          </a:prstGeom>
          <a:noFill/>
          <a:ln w="508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A3A358CC-AB4C-4472-8067-81440B1CE391}"/>
              </a:ext>
            </a:extLst>
          </p:cNvPr>
          <p:cNvSpPr txBox="1"/>
          <p:nvPr/>
        </p:nvSpPr>
        <p:spPr>
          <a:xfrm>
            <a:off x="6397865" y="4717925"/>
            <a:ext cx="1584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 데이터 갱신 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88B4FF3-6C94-4F87-B8D3-5B6F73FBFFED}"/>
              </a:ext>
            </a:extLst>
          </p:cNvPr>
          <p:cNvSpPr txBox="1"/>
          <p:nvPr/>
        </p:nvSpPr>
        <p:spPr>
          <a:xfrm>
            <a:off x="2725072" y="2105277"/>
            <a:ext cx="14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Arial Black" panose="020B0A04020102020204" pitchFamily="34" charset="0"/>
              </a:rPr>
              <a:t>HTTP </a:t>
            </a:r>
            <a:r>
              <a:rPr lang="ko-KR" altLang="en-US" dirty="0">
                <a:latin typeface="Arial Black" panose="020B0A04020102020204" pitchFamily="34" charset="0"/>
              </a:rPr>
              <a:t>통신</a:t>
            </a:r>
          </a:p>
        </p:txBody>
      </p:sp>
    </p:spTree>
    <p:extLst>
      <p:ext uri="{BB962C8B-B14F-4D97-AF65-F5344CB8AC3E}">
        <p14:creationId xmlns:p14="http://schemas.microsoft.com/office/powerpoint/2010/main" val="26563138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DD53F888-3C2C-4850-98D1-3C3D4866B0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7462" y="847725"/>
            <a:ext cx="7077075" cy="5162550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C80CCB9-1758-4328-B460-E82882B6F49F}"/>
              </a:ext>
            </a:extLst>
          </p:cNvPr>
          <p:cNvCxnSpPr/>
          <p:nvPr/>
        </p:nvCxnSpPr>
        <p:spPr>
          <a:xfrm>
            <a:off x="508000" y="571500"/>
            <a:ext cx="24003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DE9D3FAC-21C1-42F4-8C5A-7B6DD6578892}"/>
              </a:ext>
            </a:extLst>
          </p:cNvPr>
          <p:cNvCxnSpPr>
            <a:cxnSpLocks/>
          </p:cNvCxnSpPr>
          <p:nvPr/>
        </p:nvCxnSpPr>
        <p:spPr>
          <a:xfrm>
            <a:off x="3251200" y="571500"/>
            <a:ext cx="82423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3B1D6AED-8094-4270-A2F3-35142F264E31}"/>
              </a:ext>
            </a:extLst>
          </p:cNvPr>
          <p:cNvSpPr txBox="1"/>
          <p:nvPr/>
        </p:nvSpPr>
        <p:spPr>
          <a:xfrm>
            <a:off x="457204" y="147935"/>
            <a:ext cx="41576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>
                <a:latin typeface="-윤고딕330" panose="02030504000101010101" pitchFamily="18" charset="-127"/>
                <a:ea typeface="-윤고딕330" panose="02030504000101010101" pitchFamily="18" charset="-127"/>
              </a:rPr>
              <a:t>04 </a:t>
            </a:r>
            <a:r>
              <a:rPr lang="ko-KR" altLang="en-US" sz="2000" b="1">
                <a:latin typeface="-윤고딕330" panose="02030504000101010101" pitchFamily="18" charset="-127"/>
                <a:ea typeface="-윤고딕330" panose="02030504000101010101" pitchFamily="18" charset="-127"/>
              </a:rPr>
              <a:t>시스템 구성도 및 모듈 상세 설계</a:t>
            </a:r>
            <a:endParaRPr lang="en-US" altLang="ko-KR" sz="2000" b="1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7FABF34-AF95-4330-884F-2FEE0C3270DC}"/>
              </a:ext>
            </a:extLst>
          </p:cNvPr>
          <p:cNvSpPr txBox="1"/>
          <p:nvPr/>
        </p:nvSpPr>
        <p:spPr>
          <a:xfrm>
            <a:off x="4491941" y="6072128"/>
            <a:ext cx="32081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- </a:t>
            </a:r>
            <a:r>
              <a:rPr lang="ko-KR" altLang="en-US" sz="2000" b="1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유스케이스</a:t>
            </a:r>
            <a:r>
              <a:rPr lang="ko-KR" altLang="en-US" sz="2000" b="1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다이어그램 </a:t>
            </a:r>
            <a:r>
              <a:rPr lang="en-US" altLang="ko-KR" sz="2000" b="1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-</a:t>
            </a:r>
          </a:p>
        </p:txBody>
      </p:sp>
    </p:spTree>
    <p:extLst>
      <p:ext uri="{BB962C8B-B14F-4D97-AF65-F5344CB8AC3E}">
        <p14:creationId xmlns:p14="http://schemas.microsoft.com/office/powerpoint/2010/main" val="17739949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C80CCB9-1758-4328-B460-E82882B6F49F}"/>
              </a:ext>
            </a:extLst>
          </p:cNvPr>
          <p:cNvCxnSpPr/>
          <p:nvPr/>
        </p:nvCxnSpPr>
        <p:spPr>
          <a:xfrm>
            <a:off x="508000" y="571500"/>
            <a:ext cx="24003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DE9D3FAC-21C1-42F4-8C5A-7B6DD6578892}"/>
              </a:ext>
            </a:extLst>
          </p:cNvPr>
          <p:cNvCxnSpPr>
            <a:cxnSpLocks/>
          </p:cNvCxnSpPr>
          <p:nvPr/>
        </p:nvCxnSpPr>
        <p:spPr>
          <a:xfrm>
            <a:off x="3251200" y="571500"/>
            <a:ext cx="82423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3B1D6AED-8094-4270-A2F3-35142F264E31}"/>
              </a:ext>
            </a:extLst>
          </p:cNvPr>
          <p:cNvSpPr txBox="1"/>
          <p:nvPr/>
        </p:nvSpPr>
        <p:spPr>
          <a:xfrm>
            <a:off x="457204" y="147935"/>
            <a:ext cx="41576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>
                <a:latin typeface="-윤고딕330" panose="02030504000101010101" pitchFamily="18" charset="-127"/>
                <a:ea typeface="-윤고딕330" panose="02030504000101010101" pitchFamily="18" charset="-127"/>
              </a:rPr>
              <a:t>04 </a:t>
            </a:r>
            <a:r>
              <a:rPr lang="ko-KR" altLang="en-US" sz="2000" b="1">
                <a:latin typeface="-윤고딕330" panose="02030504000101010101" pitchFamily="18" charset="-127"/>
                <a:ea typeface="-윤고딕330" panose="02030504000101010101" pitchFamily="18" charset="-127"/>
              </a:rPr>
              <a:t>시스템 구성도 및 모듈 상세 설계</a:t>
            </a:r>
            <a:endParaRPr lang="en-US" altLang="ko-KR" sz="2000" b="1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7FABF34-AF95-4330-884F-2FEE0C3270DC}"/>
              </a:ext>
            </a:extLst>
          </p:cNvPr>
          <p:cNvSpPr txBox="1"/>
          <p:nvPr/>
        </p:nvSpPr>
        <p:spPr>
          <a:xfrm>
            <a:off x="3549659" y="6220201"/>
            <a:ext cx="50926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ko-KR" altLang="en-US" sz="2000" b="1">
                <a:latin typeface="-윤고딕320" panose="02030504000101010101" pitchFamily="18" charset="-127"/>
                <a:ea typeface="-윤고딕320" panose="02030504000101010101" pitchFamily="18" charset="-127"/>
              </a:rPr>
              <a:t>시퀀스 다이어그램</a:t>
            </a:r>
            <a:r>
              <a:rPr lang="en-US" altLang="ko-KR" sz="2000" b="1">
                <a:latin typeface="-윤고딕320" panose="02030504000101010101" pitchFamily="18" charset="-127"/>
                <a:ea typeface="-윤고딕320" panose="02030504000101010101" pitchFamily="18" charset="-127"/>
              </a:rPr>
              <a:t>(</a:t>
            </a:r>
            <a:r>
              <a:rPr lang="ko-KR" altLang="en-US" sz="2000" b="1">
                <a:latin typeface="-윤고딕320" panose="02030504000101010101" pitchFamily="18" charset="-127"/>
                <a:ea typeface="-윤고딕320" panose="02030504000101010101" pitchFamily="18" charset="-127"/>
              </a:rPr>
              <a:t>은행 찾기 기능</a:t>
            </a:r>
            <a:r>
              <a:rPr lang="en-US" altLang="ko-KR" sz="2000" b="1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  <a:r>
              <a:rPr lang="ko-KR" altLang="en-US" sz="2000" b="1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r>
              <a:rPr lang="en-US" altLang="ko-KR" sz="2000" b="1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-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6B75460-5E8C-4F8C-8952-F961C09A8B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5263" y="646112"/>
            <a:ext cx="9352227" cy="5621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0336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C80CCB9-1758-4328-B460-E82882B6F49F}"/>
              </a:ext>
            </a:extLst>
          </p:cNvPr>
          <p:cNvCxnSpPr/>
          <p:nvPr/>
        </p:nvCxnSpPr>
        <p:spPr>
          <a:xfrm>
            <a:off x="508000" y="571500"/>
            <a:ext cx="24003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DE9D3FAC-21C1-42F4-8C5A-7B6DD6578892}"/>
              </a:ext>
            </a:extLst>
          </p:cNvPr>
          <p:cNvCxnSpPr>
            <a:cxnSpLocks/>
          </p:cNvCxnSpPr>
          <p:nvPr/>
        </p:nvCxnSpPr>
        <p:spPr>
          <a:xfrm>
            <a:off x="3251200" y="571500"/>
            <a:ext cx="82423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3B1D6AED-8094-4270-A2F3-35142F264E31}"/>
              </a:ext>
            </a:extLst>
          </p:cNvPr>
          <p:cNvSpPr txBox="1"/>
          <p:nvPr/>
        </p:nvSpPr>
        <p:spPr>
          <a:xfrm>
            <a:off x="457204" y="147935"/>
            <a:ext cx="41576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>
                <a:latin typeface="-윤고딕330" panose="02030504000101010101" pitchFamily="18" charset="-127"/>
                <a:ea typeface="-윤고딕330" panose="02030504000101010101" pitchFamily="18" charset="-127"/>
              </a:rPr>
              <a:t>04 </a:t>
            </a:r>
            <a:r>
              <a:rPr lang="ko-KR" altLang="en-US" sz="2000" b="1">
                <a:latin typeface="-윤고딕330" panose="02030504000101010101" pitchFamily="18" charset="-127"/>
                <a:ea typeface="-윤고딕330" panose="02030504000101010101" pitchFamily="18" charset="-127"/>
              </a:rPr>
              <a:t>시스템 구성도 및 모듈 상세 설계</a:t>
            </a:r>
            <a:endParaRPr lang="en-US" altLang="ko-KR" sz="2000" b="1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12CD96F-819A-41E8-84D3-16CB6D7A63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5263" y="604507"/>
            <a:ext cx="9352227" cy="560619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9574BD8-B7DB-4C80-8851-7F05C59976F8}"/>
              </a:ext>
            </a:extLst>
          </p:cNvPr>
          <p:cNvSpPr txBox="1"/>
          <p:nvPr/>
        </p:nvSpPr>
        <p:spPr>
          <a:xfrm>
            <a:off x="2984500" y="6220201"/>
            <a:ext cx="6223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b="1">
                <a:latin typeface="-윤고딕320" panose="02030504000101010101" pitchFamily="18" charset="-127"/>
                <a:ea typeface="-윤고딕320" panose="02030504000101010101" pitchFamily="18" charset="-127"/>
              </a:rPr>
              <a:t>- </a:t>
            </a:r>
            <a:r>
              <a:rPr lang="ko-KR" altLang="en-US" sz="2000" b="1">
                <a:latin typeface="-윤고딕320" panose="02030504000101010101" pitchFamily="18" charset="-127"/>
                <a:ea typeface="-윤고딕320" panose="02030504000101010101" pitchFamily="18" charset="-127"/>
              </a:rPr>
              <a:t>시퀀스 다이어그램</a:t>
            </a:r>
            <a:r>
              <a:rPr lang="en-US" altLang="ko-KR" sz="2000" b="1">
                <a:latin typeface="-윤고딕320" panose="02030504000101010101" pitchFamily="18" charset="-127"/>
                <a:ea typeface="-윤고딕320" panose="02030504000101010101" pitchFamily="18" charset="-127"/>
              </a:rPr>
              <a:t>(</a:t>
            </a:r>
            <a:r>
              <a:rPr lang="ko-KR" altLang="en-US" sz="2000" b="1">
                <a:latin typeface="-윤고딕320" panose="02030504000101010101" pitchFamily="18" charset="-127"/>
                <a:ea typeface="-윤고딕320" panose="02030504000101010101" pitchFamily="18" charset="-127"/>
              </a:rPr>
              <a:t>거리</a:t>
            </a:r>
            <a:r>
              <a:rPr lang="en-US" altLang="ko-KR" sz="2000" b="1">
                <a:latin typeface="-윤고딕320" panose="02030504000101010101" pitchFamily="18" charset="-127"/>
                <a:ea typeface="-윤고딕320" panose="02030504000101010101" pitchFamily="18" charset="-127"/>
              </a:rPr>
              <a:t>&amp;</a:t>
            </a:r>
            <a:r>
              <a:rPr lang="ko-KR" altLang="en-US" sz="2000" b="1">
                <a:latin typeface="-윤고딕320" panose="02030504000101010101" pitchFamily="18" charset="-127"/>
                <a:ea typeface="-윤고딕320" panose="02030504000101010101" pitchFamily="18" charset="-127"/>
              </a:rPr>
              <a:t>시간 대비 은행 추천 기능</a:t>
            </a:r>
            <a:r>
              <a:rPr lang="en-US" altLang="ko-KR" sz="2000" b="1">
                <a:latin typeface="-윤고딕320" panose="02030504000101010101" pitchFamily="18" charset="-127"/>
                <a:ea typeface="-윤고딕320" panose="02030504000101010101" pitchFamily="18" charset="-127"/>
              </a:rPr>
              <a:t>) -</a:t>
            </a:r>
            <a:endParaRPr lang="en-US" altLang="ko-KR" sz="2000" b="1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690702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8B60FD31-7605-45DE-936B-B644FA451B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5263" y="634593"/>
            <a:ext cx="9372879" cy="5576111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C80CCB9-1758-4328-B460-E82882B6F49F}"/>
              </a:ext>
            </a:extLst>
          </p:cNvPr>
          <p:cNvCxnSpPr/>
          <p:nvPr/>
        </p:nvCxnSpPr>
        <p:spPr>
          <a:xfrm>
            <a:off x="508000" y="571500"/>
            <a:ext cx="24003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DE9D3FAC-21C1-42F4-8C5A-7B6DD6578892}"/>
              </a:ext>
            </a:extLst>
          </p:cNvPr>
          <p:cNvCxnSpPr>
            <a:cxnSpLocks/>
          </p:cNvCxnSpPr>
          <p:nvPr/>
        </p:nvCxnSpPr>
        <p:spPr>
          <a:xfrm>
            <a:off x="3251200" y="571500"/>
            <a:ext cx="82423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3B1D6AED-8094-4270-A2F3-35142F264E31}"/>
              </a:ext>
            </a:extLst>
          </p:cNvPr>
          <p:cNvSpPr txBox="1"/>
          <p:nvPr/>
        </p:nvSpPr>
        <p:spPr>
          <a:xfrm>
            <a:off x="457204" y="147935"/>
            <a:ext cx="41576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>
                <a:latin typeface="-윤고딕330" panose="02030504000101010101" pitchFamily="18" charset="-127"/>
                <a:ea typeface="-윤고딕330" panose="02030504000101010101" pitchFamily="18" charset="-127"/>
              </a:rPr>
              <a:t>04 </a:t>
            </a:r>
            <a:r>
              <a:rPr lang="ko-KR" altLang="en-US" sz="2000" b="1">
                <a:latin typeface="-윤고딕330" panose="02030504000101010101" pitchFamily="18" charset="-127"/>
                <a:ea typeface="-윤고딕330" panose="02030504000101010101" pitchFamily="18" charset="-127"/>
              </a:rPr>
              <a:t>시스템 구성도 및 모듈 상세 설계</a:t>
            </a:r>
            <a:endParaRPr lang="en-US" altLang="ko-KR" sz="2000" b="1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574BD8-B7DB-4C80-8851-7F05C59976F8}"/>
              </a:ext>
            </a:extLst>
          </p:cNvPr>
          <p:cNvSpPr txBox="1"/>
          <p:nvPr/>
        </p:nvSpPr>
        <p:spPr>
          <a:xfrm>
            <a:off x="3479800" y="6220201"/>
            <a:ext cx="5232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b="1">
                <a:latin typeface="-윤고딕320" panose="02030504000101010101" pitchFamily="18" charset="-127"/>
                <a:ea typeface="-윤고딕320" panose="02030504000101010101" pitchFamily="18" charset="-127"/>
              </a:rPr>
              <a:t>- </a:t>
            </a:r>
            <a:r>
              <a:rPr lang="ko-KR" altLang="en-US" sz="2000" b="1">
                <a:latin typeface="-윤고딕320" panose="02030504000101010101" pitchFamily="18" charset="-127"/>
                <a:ea typeface="-윤고딕320" panose="02030504000101010101" pitchFamily="18" charset="-127"/>
              </a:rPr>
              <a:t>시퀀스 다이어그램</a:t>
            </a:r>
            <a:r>
              <a:rPr lang="en-US" altLang="ko-KR" sz="2000" b="1">
                <a:latin typeface="-윤고딕320" panose="02030504000101010101" pitchFamily="18" charset="-127"/>
                <a:ea typeface="-윤고딕320" panose="02030504000101010101" pitchFamily="18" charset="-127"/>
              </a:rPr>
              <a:t>(QR</a:t>
            </a:r>
            <a:r>
              <a:rPr lang="ko-KR" altLang="en-US" sz="2000" b="1">
                <a:latin typeface="-윤고딕320" panose="02030504000101010101" pitchFamily="18" charset="-127"/>
                <a:ea typeface="-윤고딕320" panose="02030504000101010101" pitchFamily="18" charset="-127"/>
              </a:rPr>
              <a:t>코드 인식 </a:t>
            </a:r>
            <a:r>
              <a:rPr lang="en-US" altLang="ko-KR" sz="2000" b="1">
                <a:latin typeface="-윤고딕320" panose="02030504000101010101" pitchFamily="18" charset="-127"/>
                <a:ea typeface="-윤고딕320" panose="02030504000101010101" pitchFamily="18" charset="-127"/>
              </a:rPr>
              <a:t>(</a:t>
            </a:r>
            <a:r>
              <a:rPr lang="ko-KR" altLang="en-US" sz="2000" b="1">
                <a:latin typeface="-윤고딕320" panose="02030504000101010101" pitchFamily="18" charset="-127"/>
                <a:ea typeface="-윤고딕320" panose="02030504000101010101" pitchFamily="18" charset="-127"/>
              </a:rPr>
              <a:t>오프라인</a:t>
            </a:r>
            <a:r>
              <a:rPr lang="en-US" altLang="ko-KR" sz="2000" b="1">
                <a:latin typeface="-윤고딕320" panose="02030504000101010101" pitchFamily="18" charset="-127"/>
                <a:ea typeface="-윤고딕320" panose="02030504000101010101" pitchFamily="18" charset="-127"/>
              </a:rPr>
              <a:t>) -</a:t>
            </a:r>
            <a:endParaRPr lang="en-US" altLang="ko-KR" sz="2000" b="1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284316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CE55CF1D-9272-4CCD-80F5-548FECEDB5C1}"/>
              </a:ext>
            </a:extLst>
          </p:cNvPr>
          <p:cNvCxnSpPr>
            <a:cxnSpLocks/>
          </p:cNvCxnSpPr>
          <p:nvPr/>
        </p:nvCxnSpPr>
        <p:spPr>
          <a:xfrm>
            <a:off x="5883275" y="545432"/>
            <a:ext cx="0" cy="5901513"/>
          </a:xfrm>
          <a:prstGeom prst="line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D142A6A4-EFFF-4DD1-B167-A7506A67ED44}"/>
              </a:ext>
            </a:extLst>
          </p:cNvPr>
          <p:cNvSpPr txBox="1"/>
          <p:nvPr/>
        </p:nvSpPr>
        <p:spPr>
          <a:xfrm>
            <a:off x="6096000" y="913220"/>
            <a:ext cx="39242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>
                <a:latin typeface="-윤고딕320" panose="02030504000101010101" pitchFamily="18" charset="-127"/>
                <a:ea typeface="-윤고딕320" panose="02030504000101010101" pitchFamily="18" charset="-127"/>
              </a:rPr>
              <a:t>졸업 연구 개요 </a:t>
            </a:r>
            <a:r>
              <a:rPr lang="en-US" altLang="ko-KR" sz="1600">
                <a:latin typeface="-윤고딕320" panose="02030504000101010101" pitchFamily="18" charset="-127"/>
                <a:ea typeface="-윤고딕320" panose="02030504000101010101" pitchFamily="18" charset="-127"/>
              </a:rPr>
              <a:t>+ </a:t>
            </a:r>
            <a:r>
              <a:rPr lang="en-US" altLang="ko-KR" sz="1600" b="1">
                <a:latin typeface="-윤고딕320" panose="02030504000101010101" pitchFamily="18" charset="-127"/>
                <a:ea typeface="-윤고딕320" panose="02030504000101010101" pitchFamily="18" charset="-127"/>
              </a:rPr>
              <a:t>(</a:t>
            </a:r>
            <a:r>
              <a:rPr lang="ko-KR" altLang="en-US" sz="1600" b="1">
                <a:latin typeface="-윤고딕320" panose="02030504000101010101" pitchFamily="18" charset="-127"/>
                <a:ea typeface="-윤고딕320" panose="02030504000101010101" pitchFamily="18" charset="-127"/>
              </a:rPr>
              <a:t>지적사항 및 대응방안</a:t>
            </a:r>
            <a:r>
              <a:rPr lang="en-US" altLang="ko-KR" sz="1600" b="1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9103FDF-2339-4C76-8052-1BCD27498D72}"/>
              </a:ext>
            </a:extLst>
          </p:cNvPr>
          <p:cNvSpPr txBox="1"/>
          <p:nvPr/>
        </p:nvSpPr>
        <p:spPr>
          <a:xfrm>
            <a:off x="6096000" y="519442"/>
            <a:ext cx="939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atin typeface="-윤고딕350" panose="02030504000101010101" pitchFamily="18" charset="-127"/>
                <a:ea typeface="-윤고딕350" panose="02030504000101010101" pitchFamily="18" charset="-127"/>
              </a:rPr>
              <a:t>01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D5744AA-C01D-458D-A260-6D9C44312436}"/>
              </a:ext>
            </a:extLst>
          </p:cNvPr>
          <p:cNvSpPr txBox="1"/>
          <p:nvPr/>
        </p:nvSpPr>
        <p:spPr>
          <a:xfrm>
            <a:off x="6096000" y="1654573"/>
            <a:ext cx="24637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>
                <a:latin typeface="-윤고딕320" panose="02030504000101010101" pitchFamily="18" charset="-127"/>
                <a:ea typeface="-윤고딕320" panose="02030504000101010101" pitchFamily="18" charset="-127"/>
              </a:rPr>
              <a:t>관련 연구 및 사례</a:t>
            </a:r>
            <a:endParaRPr lang="en-US" altLang="ko-KR" sz="160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949764E-CD87-4824-B6F9-3A05EF26E14B}"/>
              </a:ext>
            </a:extLst>
          </p:cNvPr>
          <p:cNvSpPr txBox="1"/>
          <p:nvPr/>
        </p:nvSpPr>
        <p:spPr>
          <a:xfrm>
            <a:off x="6096000" y="1260795"/>
            <a:ext cx="939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atin typeface="-윤고딕350" panose="02030504000101010101" pitchFamily="18" charset="-127"/>
                <a:ea typeface="-윤고딕350" panose="02030504000101010101" pitchFamily="18" charset="-127"/>
              </a:rPr>
              <a:t>02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8C00B78-786A-4A84-A7D5-B4080BF6BA61}"/>
              </a:ext>
            </a:extLst>
          </p:cNvPr>
          <p:cNvSpPr txBox="1"/>
          <p:nvPr/>
        </p:nvSpPr>
        <p:spPr>
          <a:xfrm>
            <a:off x="6096000" y="2395926"/>
            <a:ext cx="24637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>
                <a:latin typeface="-윤고딕320" panose="02030504000101010101" pitchFamily="18" charset="-127"/>
                <a:ea typeface="-윤고딕320" panose="02030504000101010101" pitchFamily="18" charset="-127"/>
              </a:rPr>
              <a:t>시스템 수행 시나리오</a:t>
            </a:r>
            <a:endParaRPr lang="en-US" altLang="ko-KR" sz="160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05ED100-4057-49EE-8376-E05858298859}"/>
              </a:ext>
            </a:extLst>
          </p:cNvPr>
          <p:cNvSpPr txBox="1"/>
          <p:nvPr/>
        </p:nvSpPr>
        <p:spPr>
          <a:xfrm>
            <a:off x="6096004" y="2002148"/>
            <a:ext cx="939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atin typeface="-윤고딕350" panose="02030504000101010101" pitchFamily="18" charset="-127"/>
                <a:ea typeface="-윤고딕350" panose="02030504000101010101" pitchFamily="18" charset="-127"/>
              </a:rPr>
              <a:t>03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0CD04BF-099B-4AFD-A9F5-D03CE2FD1681}"/>
              </a:ext>
            </a:extLst>
          </p:cNvPr>
          <p:cNvSpPr txBox="1"/>
          <p:nvPr/>
        </p:nvSpPr>
        <p:spPr>
          <a:xfrm>
            <a:off x="6096004" y="3137279"/>
            <a:ext cx="32337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>
                <a:latin typeface="-윤고딕320" panose="02030504000101010101" pitchFamily="18" charset="-127"/>
                <a:ea typeface="-윤고딕320" panose="02030504000101010101" pitchFamily="18" charset="-127"/>
              </a:rPr>
              <a:t>시스템 구성도 및 모듈 상세 설계</a:t>
            </a:r>
            <a:endParaRPr lang="en-US" altLang="ko-KR" sz="160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4473639-B0D9-4344-BAF4-AC03203A4F93}"/>
              </a:ext>
            </a:extLst>
          </p:cNvPr>
          <p:cNvSpPr txBox="1"/>
          <p:nvPr/>
        </p:nvSpPr>
        <p:spPr>
          <a:xfrm>
            <a:off x="6096004" y="2743501"/>
            <a:ext cx="939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atin typeface="-윤고딕350" panose="02030504000101010101" pitchFamily="18" charset="-127"/>
                <a:ea typeface="-윤고딕350" panose="02030504000101010101" pitchFamily="18" charset="-127"/>
              </a:rPr>
              <a:t>04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CCADEA8-EDE7-4172-AFF1-F36701F58D01}"/>
              </a:ext>
            </a:extLst>
          </p:cNvPr>
          <p:cNvSpPr txBox="1"/>
          <p:nvPr/>
        </p:nvSpPr>
        <p:spPr>
          <a:xfrm>
            <a:off x="6096004" y="3878632"/>
            <a:ext cx="24637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>
                <a:latin typeface="-윤고딕320" panose="02030504000101010101" pitchFamily="18" charset="-127"/>
                <a:ea typeface="-윤고딕320" panose="02030504000101010101" pitchFamily="18" charset="-127"/>
              </a:rPr>
              <a:t>개발 환경 및 개발 방법</a:t>
            </a:r>
            <a:endParaRPr lang="en-US" altLang="ko-KR" sz="160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34C4121-516A-4EDD-A40C-36C793F8B393}"/>
              </a:ext>
            </a:extLst>
          </p:cNvPr>
          <p:cNvSpPr txBox="1"/>
          <p:nvPr/>
        </p:nvSpPr>
        <p:spPr>
          <a:xfrm>
            <a:off x="6096004" y="3484854"/>
            <a:ext cx="939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atin typeface="-윤고딕350" panose="02030504000101010101" pitchFamily="18" charset="-127"/>
                <a:ea typeface="-윤고딕350" panose="02030504000101010101" pitchFamily="18" charset="-127"/>
              </a:rPr>
              <a:t>05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F47549E-E84D-4AD4-92E7-3174EDBA9BBD}"/>
              </a:ext>
            </a:extLst>
          </p:cNvPr>
          <p:cNvSpPr txBox="1"/>
          <p:nvPr/>
        </p:nvSpPr>
        <p:spPr>
          <a:xfrm>
            <a:off x="6096004" y="4619985"/>
            <a:ext cx="24637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>
                <a:latin typeface="-윤고딕320" panose="02030504000101010101" pitchFamily="18" charset="-127"/>
                <a:ea typeface="-윤고딕320" panose="02030504000101010101" pitchFamily="18" charset="-127"/>
              </a:rPr>
              <a:t>데모 환경 설계</a:t>
            </a:r>
            <a:endParaRPr lang="en-US" altLang="ko-KR" sz="160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9F27D39-F268-4056-BAB7-8BFCD9628968}"/>
              </a:ext>
            </a:extLst>
          </p:cNvPr>
          <p:cNvSpPr txBox="1"/>
          <p:nvPr/>
        </p:nvSpPr>
        <p:spPr>
          <a:xfrm>
            <a:off x="6096000" y="4219875"/>
            <a:ext cx="939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atin typeface="-윤고딕350" panose="02030504000101010101" pitchFamily="18" charset="-127"/>
                <a:ea typeface="-윤고딕350" panose="02030504000101010101" pitchFamily="18" charset="-127"/>
              </a:rPr>
              <a:t>06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3A56668-8538-485B-9012-9D504B076C38}"/>
              </a:ext>
            </a:extLst>
          </p:cNvPr>
          <p:cNvSpPr txBox="1"/>
          <p:nvPr/>
        </p:nvSpPr>
        <p:spPr>
          <a:xfrm>
            <a:off x="6096000" y="5355006"/>
            <a:ext cx="24637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>
                <a:latin typeface="-윤고딕320" panose="02030504000101010101" pitchFamily="18" charset="-127"/>
                <a:ea typeface="-윤고딕320" panose="02030504000101010101" pitchFamily="18" charset="-127"/>
              </a:rPr>
              <a:t>종합 설계 수행 일정</a:t>
            </a:r>
            <a:endParaRPr lang="en-US" altLang="ko-KR" sz="160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87C2A68-83A4-4115-864D-67594A285461}"/>
              </a:ext>
            </a:extLst>
          </p:cNvPr>
          <p:cNvSpPr txBox="1"/>
          <p:nvPr/>
        </p:nvSpPr>
        <p:spPr>
          <a:xfrm>
            <a:off x="6096000" y="4961228"/>
            <a:ext cx="939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atin typeface="-윤고딕350" panose="02030504000101010101" pitchFamily="18" charset="-127"/>
                <a:ea typeface="-윤고딕350" panose="02030504000101010101" pitchFamily="18" charset="-127"/>
              </a:rPr>
              <a:t>07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01C9D71-98C3-4992-9676-9A579E64DCA1}"/>
              </a:ext>
            </a:extLst>
          </p:cNvPr>
          <p:cNvSpPr txBox="1"/>
          <p:nvPr/>
        </p:nvSpPr>
        <p:spPr>
          <a:xfrm>
            <a:off x="6096000" y="6096359"/>
            <a:ext cx="24637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>
                <a:latin typeface="-윤고딕320" panose="02030504000101010101" pitchFamily="18" charset="-127"/>
                <a:ea typeface="-윤고딕320" panose="02030504000101010101" pitchFamily="18" charset="-127"/>
              </a:rPr>
              <a:t>필요 기술 및 참고 문헌</a:t>
            </a:r>
            <a:endParaRPr lang="en-US" altLang="ko-KR" sz="160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1FC4AF7-D880-4D32-BE2D-B32D0D46B4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909" y="996123"/>
            <a:ext cx="4558514" cy="4949016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A04A3B7F-C0BD-4178-B6A8-8844E22E47C3}"/>
              </a:ext>
            </a:extLst>
          </p:cNvPr>
          <p:cNvSpPr txBox="1"/>
          <p:nvPr/>
        </p:nvSpPr>
        <p:spPr>
          <a:xfrm>
            <a:off x="6096000" y="5696249"/>
            <a:ext cx="939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atin typeface="-윤고딕350" panose="02030504000101010101" pitchFamily="18" charset="-127"/>
                <a:ea typeface="-윤고딕350" panose="02030504000101010101" pitchFamily="18" charset="-127"/>
              </a:rPr>
              <a:t>08</a:t>
            </a:r>
          </a:p>
        </p:txBody>
      </p:sp>
    </p:spTree>
    <p:extLst>
      <p:ext uri="{BB962C8B-B14F-4D97-AF65-F5344CB8AC3E}">
        <p14:creationId xmlns:p14="http://schemas.microsoft.com/office/powerpoint/2010/main" val="30325040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C80CCB9-1758-4328-B460-E82882B6F49F}"/>
              </a:ext>
            </a:extLst>
          </p:cNvPr>
          <p:cNvCxnSpPr/>
          <p:nvPr/>
        </p:nvCxnSpPr>
        <p:spPr>
          <a:xfrm>
            <a:off x="508000" y="571500"/>
            <a:ext cx="24003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DE9D3FAC-21C1-42F4-8C5A-7B6DD6578892}"/>
              </a:ext>
            </a:extLst>
          </p:cNvPr>
          <p:cNvCxnSpPr>
            <a:cxnSpLocks/>
          </p:cNvCxnSpPr>
          <p:nvPr/>
        </p:nvCxnSpPr>
        <p:spPr>
          <a:xfrm>
            <a:off x="3251200" y="571500"/>
            <a:ext cx="82423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3B1D6AED-8094-4270-A2F3-35142F264E31}"/>
              </a:ext>
            </a:extLst>
          </p:cNvPr>
          <p:cNvSpPr txBox="1"/>
          <p:nvPr/>
        </p:nvSpPr>
        <p:spPr>
          <a:xfrm>
            <a:off x="457204" y="147935"/>
            <a:ext cx="41576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>
                <a:latin typeface="-윤고딕330" panose="02030504000101010101" pitchFamily="18" charset="-127"/>
                <a:ea typeface="-윤고딕330" panose="02030504000101010101" pitchFamily="18" charset="-127"/>
              </a:rPr>
              <a:t>04 </a:t>
            </a:r>
            <a:r>
              <a:rPr lang="ko-KR" altLang="en-US" sz="2000" b="1">
                <a:latin typeface="-윤고딕330" panose="02030504000101010101" pitchFamily="18" charset="-127"/>
                <a:ea typeface="-윤고딕330" panose="02030504000101010101" pitchFamily="18" charset="-127"/>
              </a:rPr>
              <a:t>시스템 구성도 및 모듈 상세 설계</a:t>
            </a:r>
            <a:endParaRPr lang="en-US" altLang="ko-KR" sz="2000" b="1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574BD8-B7DB-4C80-8851-7F05C59976F8}"/>
              </a:ext>
            </a:extLst>
          </p:cNvPr>
          <p:cNvSpPr txBox="1"/>
          <p:nvPr/>
        </p:nvSpPr>
        <p:spPr>
          <a:xfrm>
            <a:off x="2984500" y="6220201"/>
            <a:ext cx="6223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b="1">
                <a:latin typeface="-윤고딕320" panose="02030504000101010101" pitchFamily="18" charset="-127"/>
                <a:ea typeface="-윤고딕320" panose="02030504000101010101" pitchFamily="18" charset="-127"/>
              </a:rPr>
              <a:t>- </a:t>
            </a:r>
            <a:r>
              <a:rPr lang="ko-KR" altLang="en-US" sz="2000" b="1">
                <a:latin typeface="-윤고딕320" panose="02030504000101010101" pitchFamily="18" charset="-127"/>
                <a:ea typeface="-윤고딕320" panose="02030504000101010101" pitchFamily="18" charset="-127"/>
              </a:rPr>
              <a:t>시퀀스 다이어그램</a:t>
            </a:r>
            <a:r>
              <a:rPr lang="en-US" altLang="ko-KR" sz="2000" b="1">
                <a:latin typeface="-윤고딕320" panose="02030504000101010101" pitchFamily="18" charset="-127"/>
                <a:ea typeface="-윤고딕320" panose="02030504000101010101" pitchFamily="18" charset="-127"/>
              </a:rPr>
              <a:t>(</a:t>
            </a:r>
            <a:r>
              <a:rPr lang="ko-KR" altLang="en-US" sz="2000" b="1">
                <a:latin typeface="-윤고딕320" panose="02030504000101010101" pitchFamily="18" charset="-127"/>
                <a:ea typeface="-윤고딕320" panose="02030504000101010101" pitchFamily="18" charset="-127"/>
              </a:rPr>
              <a:t>예약 내역 확인 </a:t>
            </a:r>
            <a:r>
              <a:rPr lang="en-US" altLang="ko-KR" sz="2000" b="1">
                <a:latin typeface="-윤고딕320" panose="02030504000101010101" pitchFamily="18" charset="-127"/>
                <a:ea typeface="-윤고딕320" panose="02030504000101010101" pitchFamily="18" charset="-127"/>
              </a:rPr>
              <a:t>&amp; </a:t>
            </a:r>
            <a:r>
              <a:rPr lang="ko-KR" altLang="en-US" sz="2000" b="1">
                <a:latin typeface="-윤고딕320" panose="02030504000101010101" pitchFamily="18" charset="-127"/>
                <a:ea typeface="-윤고딕320" panose="02030504000101010101" pitchFamily="18" charset="-127"/>
              </a:rPr>
              <a:t>재발급 기능</a:t>
            </a:r>
            <a:r>
              <a:rPr lang="en-US" altLang="ko-KR" sz="2000" b="1">
                <a:latin typeface="-윤고딕320" panose="02030504000101010101" pitchFamily="18" charset="-127"/>
                <a:ea typeface="-윤고딕320" panose="02030504000101010101" pitchFamily="18" charset="-127"/>
              </a:rPr>
              <a:t>) -</a:t>
            </a:r>
            <a:endParaRPr lang="en-US" altLang="ko-KR" sz="2000" b="1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B852419-2D4F-424B-90A5-569987D7C1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5263" y="1167994"/>
            <a:ext cx="9285983" cy="4648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6807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C80CCB9-1758-4328-B460-E82882B6F49F}"/>
              </a:ext>
            </a:extLst>
          </p:cNvPr>
          <p:cNvCxnSpPr/>
          <p:nvPr/>
        </p:nvCxnSpPr>
        <p:spPr>
          <a:xfrm>
            <a:off x="508000" y="571500"/>
            <a:ext cx="24003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DE9D3FAC-21C1-42F4-8C5A-7B6DD6578892}"/>
              </a:ext>
            </a:extLst>
          </p:cNvPr>
          <p:cNvCxnSpPr>
            <a:cxnSpLocks/>
          </p:cNvCxnSpPr>
          <p:nvPr/>
        </p:nvCxnSpPr>
        <p:spPr>
          <a:xfrm>
            <a:off x="3251200" y="571500"/>
            <a:ext cx="82423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3B1D6AED-8094-4270-A2F3-35142F264E31}"/>
              </a:ext>
            </a:extLst>
          </p:cNvPr>
          <p:cNvSpPr txBox="1"/>
          <p:nvPr/>
        </p:nvSpPr>
        <p:spPr>
          <a:xfrm>
            <a:off x="457204" y="147935"/>
            <a:ext cx="41576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>
                <a:latin typeface="-윤고딕330" panose="02030504000101010101" pitchFamily="18" charset="-127"/>
                <a:ea typeface="-윤고딕330" panose="02030504000101010101" pitchFamily="18" charset="-127"/>
              </a:rPr>
              <a:t>04 </a:t>
            </a:r>
            <a:r>
              <a:rPr lang="ko-KR" altLang="en-US" sz="2000" b="1">
                <a:latin typeface="-윤고딕330" panose="02030504000101010101" pitchFamily="18" charset="-127"/>
                <a:ea typeface="-윤고딕330" panose="02030504000101010101" pitchFamily="18" charset="-127"/>
              </a:rPr>
              <a:t>시스템 구성도 및 모듈 상세 설계</a:t>
            </a:r>
            <a:endParaRPr lang="en-US" altLang="ko-KR" sz="2000" b="1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574BD8-B7DB-4C80-8851-7F05C59976F8}"/>
              </a:ext>
            </a:extLst>
          </p:cNvPr>
          <p:cNvSpPr txBox="1"/>
          <p:nvPr/>
        </p:nvSpPr>
        <p:spPr>
          <a:xfrm>
            <a:off x="2908300" y="6220201"/>
            <a:ext cx="5702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b="1">
                <a:latin typeface="-윤고딕320" panose="02030504000101010101" pitchFamily="18" charset="-127"/>
                <a:ea typeface="-윤고딕320" panose="02030504000101010101" pitchFamily="18" charset="-127"/>
              </a:rPr>
              <a:t>- </a:t>
            </a:r>
            <a:r>
              <a:rPr lang="ko-KR" altLang="en-US" sz="2000" b="1">
                <a:latin typeface="-윤고딕320" panose="02030504000101010101" pitchFamily="18" charset="-127"/>
                <a:ea typeface="-윤고딕320" panose="02030504000101010101" pitchFamily="18" charset="-127"/>
              </a:rPr>
              <a:t>시퀀스 다이어그램 </a:t>
            </a:r>
            <a:r>
              <a:rPr lang="en-US" altLang="ko-KR" sz="2000" b="1">
                <a:latin typeface="-윤고딕320" panose="02030504000101010101" pitchFamily="18" charset="-127"/>
                <a:ea typeface="-윤고딕320" panose="02030504000101010101" pitchFamily="18" charset="-127"/>
              </a:rPr>
              <a:t>(</a:t>
            </a:r>
            <a:r>
              <a:rPr lang="ko-KR" altLang="en-US" sz="2000" b="1">
                <a:latin typeface="-윤고딕320" panose="02030504000101010101" pitchFamily="18" charset="-127"/>
                <a:ea typeface="-윤고딕320" panose="02030504000101010101" pitchFamily="18" charset="-127"/>
              </a:rPr>
              <a:t>대기번호 재발급 팝업기능</a:t>
            </a:r>
            <a:r>
              <a:rPr lang="en-US" altLang="ko-KR" sz="2000" b="1">
                <a:latin typeface="-윤고딕320" panose="02030504000101010101" pitchFamily="18" charset="-127"/>
                <a:ea typeface="-윤고딕320" panose="02030504000101010101" pitchFamily="18" charset="-127"/>
              </a:rPr>
              <a:t>) -</a:t>
            </a:r>
            <a:endParaRPr lang="en-US" altLang="ko-KR" sz="2000" b="1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ED18705-3E06-431E-B76E-12A001078E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294" y="1955393"/>
            <a:ext cx="5792012" cy="328970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381ABE1-4416-45AD-B261-110E098C9C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5306" y="1955393"/>
            <a:ext cx="5962650" cy="230505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A8FD71C2-6371-46AF-95F6-2CFCC93157DE}"/>
              </a:ext>
            </a:extLst>
          </p:cNvPr>
          <p:cNvSpPr/>
          <p:nvPr/>
        </p:nvSpPr>
        <p:spPr>
          <a:xfrm>
            <a:off x="457204" y="1243572"/>
            <a:ext cx="16530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ko-KR" altLang="en-US" b="1">
                <a:latin typeface="-윤고딕320" panose="02030504000101010101" pitchFamily="18" charset="-127"/>
                <a:ea typeface="-윤고딕320" panose="02030504000101010101" pitchFamily="18" charset="-127"/>
              </a:rPr>
              <a:t>재발급 요청</a:t>
            </a:r>
            <a:endParaRPr lang="en-US" altLang="ko-KR" b="1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DDB55ED-A615-4B0E-87C7-25D120809C7C}"/>
              </a:ext>
            </a:extLst>
          </p:cNvPr>
          <p:cNvSpPr/>
          <p:nvPr/>
        </p:nvSpPr>
        <p:spPr>
          <a:xfrm>
            <a:off x="6185306" y="1243572"/>
            <a:ext cx="16530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ko-KR" altLang="en-US" b="1">
                <a:latin typeface="-윤고딕320" panose="02030504000101010101" pitchFamily="18" charset="-127"/>
                <a:ea typeface="-윤고딕320" panose="02030504000101010101" pitchFamily="18" charset="-127"/>
              </a:rPr>
              <a:t>재발급 거절</a:t>
            </a:r>
            <a:endParaRPr lang="en-US" altLang="ko-KR" b="1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653472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DE9D3FAC-21C1-42F4-8C5A-7B6DD6578892}"/>
              </a:ext>
            </a:extLst>
          </p:cNvPr>
          <p:cNvCxnSpPr>
            <a:cxnSpLocks/>
          </p:cNvCxnSpPr>
          <p:nvPr/>
        </p:nvCxnSpPr>
        <p:spPr>
          <a:xfrm>
            <a:off x="3251200" y="571500"/>
            <a:ext cx="82423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B39D909-1D0E-484D-9853-79AA4A432F4E}"/>
              </a:ext>
            </a:extLst>
          </p:cNvPr>
          <p:cNvSpPr txBox="1"/>
          <p:nvPr/>
        </p:nvSpPr>
        <p:spPr>
          <a:xfrm>
            <a:off x="457204" y="147935"/>
            <a:ext cx="69360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03 </a:t>
            </a:r>
            <a:r>
              <a:rPr lang="ko-KR" altLang="en-US" sz="2000" b="1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시스템 구성도 및 모듈 상세 설계</a:t>
            </a:r>
            <a:r>
              <a:rPr lang="en-US" altLang="ko-KR" sz="2000" b="1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 – </a:t>
            </a:r>
            <a:r>
              <a:rPr lang="ko-KR" altLang="en-US" sz="2000" b="1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대기 시간 </a:t>
            </a:r>
            <a:r>
              <a:rPr lang="ko-KR" altLang="en-US" sz="2000" b="1">
                <a:latin typeface="-윤고딕330" panose="02030504000101010101" pitchFamily="18" charset="-127"/>
                <a:ea typeface="-윤고딕330" panose="02030504000101010101" pitchFamily="18" charset="-127"/>
              </a:rPr>
              <a:t>산출 알고리즘</a:t>
            </a:r>
            <a:endParaRPr lang="en-US" altLang="ko-KR" sz="2000" b="1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743673B2-B37B-4199-945D-1FC5E026C729}"/>
              </a:ext>
            </a:extLst>
          </p:cNvPr>
          <p:cNvGrpSpPr/>
          <p:nvPr/>
        </p:nvGrpSpPr>
        <p:grpSpPr>
          <a:xfrm>
            <a:off x="300004" y="1757438"/>
            <a:ext cx="879857" cy="1309744"/>
            <a:chOff x="891715" y="548045"/>
            <a:chExt cx="1027647" cy="1529742"/>
          </a:xfrm>
        </p:grpSpPr>
        <p:pic>
          <p:nvPicPr>
            <p:cNvPr id="3" name="그래픽 2" descr="콜 센터">
              <a:extLst>
                <a:ext uri="{FF2B5EF4-FFF2-40B4-BE49-F238E27FC236}">
                  <a16:creationId xmlns:a16="http://schemas.microsoft.com/office/drawing/2014/main" id="{EDE7E85C-BFF5-43C8-8D63-90822E7A7E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91715" y="548045"/>
              <a:ext cx="1027647" cy="1027647"/>
            </a:xfrm>
            <a:prstGeom prst="rect">
              <a:avLst/>
            </a:prstGeom>
          </p:spPr>
        </p:pic>
        <p:pic>
          <p:nvPicPr>
            <p:cNvPr id="10" name="그래픽 9" descr="중지">
              <a:extLst>
                <a:ext uri="{FF2B5EF4-FFF2-40B4-BE49-F238E27FC236}">
                  <a16:creationId xmlns:a16="http://schemas.microsoft.com/office/drawing/2014/main" id="{6FFBCD99-9F9B-4A7C-A78E-DC96E5E1CE5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48338" y="1163387"/>
              <a:ext cx="914400" cy="914400"/>
            </a:xfrm>
            <a:prstGeom prst="rect">
              <a:avLst/>
            </a:prstGeom>
          </p:spPr>
        </p:pic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F7E5B7B5-096A-404F-981B-4E129C93F1B0}"/>
              </a:ext>
            </a:extLst>
          </p:cNvPr>
          <p:cNvGrpSpPr/>
          <p:nvPr/>
        </p:nvGrpSpPr>
        <p:grpSpPr>
          <a:xfrm>
            <a:off x="1419042" y="1988152"/>
            <a:ext cx="782897" cy="1079030"/>
            <a:chOff x="2186579" y="1473697"/>
            <a:chExt cx="914400" cy="1260275"/>
          </a:xfrm>
        </p:grpSpPr>
        <p:pic>
          <p:nvPicPr>
            <p:cNvPr id="15" name="그래픽 14" descr="남자">
              <a:extLst>
                <a:ext uri="{FF2B5EF4-FFF2-40B4-BE49-F238E27FC236}">
                  <a16:creationId xmlns:a16="http://schemas.microsoft.com/office/drawing/2014/main" id="{7930D842-990B-450A-93FA-C332213EDF5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186579" y="1819572"/>
              <a:ext cx="914400" cy="91440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0051E8D-CFC0-47B5-87AD-65147068E75F}"/>
                </a:ext>
              </a:extLst>
            </p:cNvPr>
            <p:cNvSpPr txBox="1"/>
            <p:nvPr/>
          </p:nvSpPr>
          <p:spPr>
            <a:xfrm>
              <a:off x="2429409" y="1473697"/>
              <a:ext cx="411795" cy="3594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/>
                <a:t>①</a:t>
              </a:r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F7731C94-4ABF-4014-912F-79AB7C00492B}"/>
              </a:ext>
            </a:extLst>
          </p:cNvPr>
          <p:cNvGrpSpPr/>
          <p:nvPr/>
        </p:nvGrpSpPr>
        <p:grpSpPr>
          <a:xfrm>
            <a:off x="3999461" y="1975359"/>
            <a:ext cx="782897" cy="1048169"/>
            <a:chOff x="6485472" y="1437238"/>
            <a:chExt cx="914400" cy="1224230"/>
          </a:xfrm>
        </p:grpSpPr>
        <p:pic>
          <p:nvPicPr>
            <p:cNvPr id="19" name="그래픽 18" descr="남자">
              <a:extLst>
                <a:ext uri="{FF2B5EF4-FFF2-40B4-BE49-F238E27FC236}">
                  <a16:creationId xmlns:a16="http://schemas.microsoft.com/office/drawing/2014/main" id="{BA90B5F7-CA72-4FA3-A739-3F92FCE0CDD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485472" y="1747068"/>
              <a:ext cx="914400" cy="914400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F955BFD-4768-4FCC-9A13-DDB2B2DA8A22}"/>
                </a:ext>
              </a:extLst>
            </p:cNvPr>
            <p:cNvSpPr txBox="1"/>
            <p:nvPr/>
          </p:nvSpPr>
          <p:spPr>
            <a:xfrm>
              <a:off x="6751276" y="1437238"/>
              <a:ext cx="382792" cy="3594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/>
                <a:t>④</a:t>
              </a: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D9409D47-1FBD-4B27-B16E-62F1C5D5FB77}"/>
              </a:ext>
            </a:extLst>
          </p:cNvPr>
          <p:cNvGrpSpPr/>
          <p:nvPr/>
        </p:nvGrpSpPr>
        <p:grpSpPr>
          <a:xfrm>
            <a:off x="3147519" y="2010559"/>
            <a:ext cx="782897" cy="1050823"/>
            <a:chOff x="5068361" y="1437238"/>
            <a:chExt cx="914400" cy="1227330"/>
          </a:xfrm>
        </p:grpSpPr>
        <p:pic>
          <p:nvPicPr>
            <p:cNvPr id="20" name="그래픽 19" descr="남자">
              <a:extLst>
                <a:ext uri="{FF2B5EF4-FFF2-40B4-BE49-F238E27FC236}">
                  <a16:creationId xmlns:a16="http://schemas.microsoft.com/office/drawing/2014/main" id="{A8AE2D44-3301-4DA1-B45C-D6386698B8F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068361" y="1750168"/>
              <a:ext cx="914400" cy="91440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CFA4A0C-7D9D-4B23-A560-4D5CB166E2F0}"/>
                </a:ext>
              </a:extLst>
            </p:cNvPr>
            <p:cNvSpPr txBox="1"/>
            <p:nvPr/>
          </p:nvSpPr>
          <p:spPr>
            <a:xfrm>
              <a:off x="5317136" y="1437238"/>
              <a:ext cx="382792" cy="3594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/>
                <a:t>③</a:t>
              </a: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4D4D7419-8C4E-41CF-89E8-9163A6F80CA4}"/>
              </a:ext>
            </a:extLst>
          </p:cNvPr>
          <p:cNvGrpSpPr/>
          <p:nvPr/>
        </p:nvGrpSpPr>
        <p:grpSpPr>
          <a:xfrm>
            <a:off x="1419042" y="3646105"/>
            <a:ext cx="782896" cy="1054292"/>
            <a:chOff x="3689449" y="1462502"/>
            <a:chExt cx="914400" cy="1231382"/>
          </a:xfrm>
        </p:grpSpPr>
        <p:pic>
          <p:nvPicPr>
            <p:cNvPr id="17" name="그래픽 16" descr="남자">
              <a:extLst>
                <a:ext uri="{FF2B5EF4-FFF2-40B4-BE49-F238E27FC236}">
                  <a16:creationId xmlns:a16="http://schemas.microsoft.com/office/drawing/2014/main" id="{6900B376-262B-4309-941A-5BE2506988D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689449" y="1779484"/>
              <a:ext cx="914400" cy="914400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719D848-18D9-4959-9E00-7BE3A67C6892}"/>
                </a:ext>
              </a:extLst>
            </p:cNvPr>
            <p:cNvSpPr txBox="1"/>
            <p:nvPr/>
          </p:nvSpPr>
          <p:spPr>
            <a:xfrm>
              <a:off x="3940752" y="1462502"/>
              <a:ext cx="382792" cy="3594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/>
                <a:t>②</a:t>
              </a:r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E37C1C-8C8E-4F30-BD5A-1FD3DD0EC321}"/>
              </a:ext>
            </a:extLst>
          </p:cNvPr>
          <p:cNvGrpSpPr/>
          <p:nvPr/>
        </p:nvGrpSpPr>
        <p:grpSpPr>
          <a:xfrm>
            <a:off x="5363033" y="1965878"/>
            <a:ext cx="782897" cy="1046251"/>
            <a:chOff x="7944093" y="1439478"/>
            <a:chExt cx="914400" cy="1221990"/>
          </a:xfrm>
        </p:grpSpPr>
        <p:pic>
          <p:nvPicPr>
            <p:cNvPr id="18" name="그래픽 17" descr="남자">
              <a:extLst>
                <a:ext uri="{FF2B5EF4-FFF2-40B4-BE49-F238E27FC236}">
                  <a16:creationId xmlns:a16="http://schemas.microsoft.com/office/drawing/2014/main" id="{4A7C4D98-8DE4-4ABB-849F-BFD9EFF543D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944093" y="1747068"/>
              <a:ext cx="914400" cy="91440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87D5AF6-3A1B-4942-AC20-682ED846C3BA}"/>
                </a:ext>
              </a:extLst>
            </p:cNvPr>
            <p:cNvSpPr txBox="1"/>
            <p:nvPr/>
          </p:nvSpPr>
          <p:spPr>
            <a:xfrm>
              <a:off x="8185417" y="1439478"/>
              <a:ext cx="382792" cy="3594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/>
                <a:t>⑤</a:t>
              </a:r>
            </a:p>
          </p:txBody>
        </p:sp>
      </p:grpSp>
      <p:pic>
        <p:nvPicPr>
          <p:cNvPr id="29" name="그래픽 28" descr="확인 표시">
            <a:extLst>
              <a:ext uri="{FF2B5EF4-FFF2-40B4-BE49-F238E27FC236}">
                <a16:creationId xmlns:a16="http://schemas.microsoft.com/office/drawing/2014/main" id="{A1FFCE97-E0AD-47C9-B3B7-0E1A591D7EF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641372" y="1464805"/>
            <a:ext cx="476075" cy="476075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9E69C4DE-A90F-44AF-9BF9-1247EDD7BD7C}"/>
              </a:ext>
            </a:extLst>
          </p:cNvPr>
          <p:cNvSpPr txBox="1"/>
          <p:nvPr/>
        </p:nvSpPr>
        <p:spPr>
          <a:xfrm>
            <a:off x="1417076" y="3120296"/>
            <a:ext cx="7611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>
                <a:solidFill>
                  <a:srgbClr val="100088"/>
                </a:solidFill>
              </a:rPr>
              <a:t>업무중</a:t>
            </a:r>
            <a:endParaRPr lang="ko-KR" altLang="en-US" sz="1400" dirty="0">
              <a:solidFill>
                <a:srgbClr val="100088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A4A02F2-A7E3-4763-9449-D76638C2B091}"/>
              </a:ext>
            </a:extLst>
          </p:cNvPr>
          <p:cNvSpPr txBox="1"/>
          <p:nvPr/>
        </p:nvSpPr>
        <p:spPr>
          <a:xfrm>
            <a:off x="4126863" y="3120296"/>
            <a:ext cx="569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/>
              <a:t>15</a:t>
            </a:r>
            <a:r>
              <a:rPr lang="ko-KR" altLang="en-US" sz="1400"/>
              <a:t>분</a:t>
            </a:r>
            <a:endParaRPr lang="ko-KR" altLang="en-US" sz="14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BEF0D72-BBF6-41AE-9BB8-31C3E206F21F}"/>
              </a:ext>
            </a:extLst>
          </p:cNvPr>
          <p:cNvSpPr txBox="1"/>
          <p:nvPr/>
        </p:nvSpPr>
        <p:spPr>
          <a:xfrm>
            <a:off x="2515945" y="3127277"/>
            <a:ext cx="5691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/>
              <a:t>5</a:t>
            </a:r>
            <a:r>
              <a:rPr lang="ko-KR" altLang="en-US" sz="1400"/>
              <a:t>분</a:t>
            </a:r>
            <a:endParaRPr lang="ko-KR" altLang="en-US" sz="14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2131AC6-888E-4385-A39D-9E8509C75D23}"/>
              </a:ext>
            </a:extLst>
          </p:cNvPr>
          <p:cNvSpPr txBox="1"/>
          <p:nvPr/>
        </p:nvSpPr>
        <p:spPr>
          <a:xfrm>
            <a:off x="3293933" y="3114497"/>
            <a:ext cx="569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/>
              <a:t>10</a:t>
            </a:r>
            <a:r>
              <a:rPr lang="ko-KR" altLang="en-US" sz="1400"/>
              <a:t>분</a:t>
            </a:r>
            <a:endParaRPr lang="ko-KR" altLang="en-US" sz="14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9E5B93C-57DD-4F0A-BAA2-C493E76C1315}"/>
              </a:ext>
            </a:extLst>
          </p:cNvPr>
          <p:cNvSpPr txBox="1"/>
          <p:nvPr/>
        </p:nvSpPr>
        <p:spPr>
          <a:xfrm>
            <a:off x="5494607" y="3076643"/>
            <a:ext cx="569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srgbClr val="FF0000"/>
                </a:solidFill>
              </a:rPr>
              <a:t>20</a:t>
            </a:r>
            <a:r>
              <a:rPr lang="ko-KR" altLang="en-US" sz="1400">
                <a:solidFill>
                  <a:srgbClr val="FF0000"/>
                </a:solidFill>
              </a:rPr>
              <a:t>분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B5A5975-16C6-4606-BF55-D991758A7B4B}"/>
              </a:ext>
            </a:extLst>
          </p:cNvPr>
          <p:cNvSpPr txBox="1"/>
          <p:nvPr/>
        </p:nvSpPr>
        <p:spPr>
          <a:xfrm>
            <a:off x="309037" y="3120296"/>
            <a:ext cx="9564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업무창구</a:t>
            </a:r>
            <a:endParaRPr lang="ko-KR" altLang="en-US" sz="1400" dirty="0"/>
          </a:p>
        </p:txBody>
      </p:sp>
      <p:sp>
        <p:nvSpPr>
          <p:cNvPr id="38" name="자유형: 도형 37">
            <a:extLst>
              <a:ext uri="{FF2B5EF4-FFF2-40B4-BE49-F238E27FC236}">
                <a16:creationId xmlns:a16="http://schemas.microsoft.com/office/drawing/2014/main" id="{09C59E6F-CCB5-432F-BD29-8E3FE7430780}"/>
              </a:ext>
            </a:extLst>
          </p:cNvPr>
          <p:cNvSpPr/>
          <p:nvPr/>
        </p:nvSpPr>
        <p:spPr>
          <a:xfrm rot="444692">
            <a:off x="4710244" y="1584630"/>
            <a:ext cx="749482" cy="291939"/>
          </a:xfrm>
          <a:custGeom>
            <a:avLst/>
            <a:gdLst>
              <a:gd name="connsiteX0" fmla="*/ 0 w 986118"/>
              <a:gd name="connsiteY0" fmla="*/ 340976 h 340976"/>
              <a:gd name="connsiteX1" fmla="*/ 403412 w 986118"/>
              <a:gd name="connsiteY1" fmla="*/ 317 h 340976"/>
              <a:gd name="connsiteX2" fmla="*/ 986118 w 986118"/>
              <a:gd name="connsiteY2" fmla="*/ 278223 h 340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86118" h="340976">
                <a:moveTo>
                  <a:pt x="0" y="340976"/>
                </a:moveTo>
                <a:cubicBezTo>
                  <a:pt x="119529" y="175876"/>
                  <a:pt x="239059" y="10776"/>
                  <a:pt x="403412" y="317"/>
                </a:cubicBezTo>
                <a:cubicBezTo>
                  <a:pt x="567765" y="-10142"/>
                  <a:pt x="903942" y="240870"/>
                  <a:pt x="986118" y="278223"/>
                </a:cubicBezTo>
              </a:path>
            </a:pathLst>
          </a:cu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0158FBE-DC9C-4C5C-A746-B08E2E9D1D81}"/>
              </a:ext>
            </a:extLst>
          </p:cNvPr>
          <p:cNvSpPr txBox="1"/>
          <p:nvPr/>
        </p:nvSpPr>
        <p:spPr>
          <a:xfrm>
            <a:off x="4650458" y="1203170"/>
            <a:ext cx="1141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/>
              <a:t>5</a:t>
            </a:r>
            <a:r>
              <a:rPr lang="ko-KR" altLang="en-US" sz="1400"/>
              <a:t>분 </a:t>
            </a:r>
            <a:r>
              <a:rPr lang="ko-KR" altLang="en-US" sz="1400" dirty="0"/>
              <a:t>간격</a:t>
            </a:r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0870BFCD-4F39-45DD-8CA0-0172F3D8B641}"/>
              </a:ext>
            </a:extLst>
          </p:cNvPr>
          <p:cNvGrpSpPr/>
          <p:nvPr/>
        </p:nvGrpSpPr>
        <p:grpSpPr>
          <a:xfrm>
            <a:off x="2364335" y="2017450"/>
            <a:ext cx="782896" cy="1054292"/>
            <a:chOff x="3689449" y="1462502"/>
            <a:chExt cx="914400" cy="1231382"/>
          </a:xfrm>
        </p:grpSpPr>
        <p:pic>
          <p:nvPicPr>
            <p:cNvPr id="49" name="그래픽 48" descr="남자">
              <a:extLst>
                <a:ext uri="{FF2B5EF4-FFF2-40B4-BE49-F238E27FC236}">
                  <a16:creationId xmlns:a16="http://schemas.microsoft.com/office/drawing/2014/main" id="{BF9B4CBD-1545-4AB8-B583-1F1FA307EB4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689449" y="1779484"/>
              <a:ext cx="914400" cy="914400"/>
            </a:xfrm>
            <a:prstGeom prst="rect">
              <a:avLst/>
            </a:prstGeom>
          </p:spPr>
        </p:pic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015B3032-9A6C-4C22-803A-DC2541F4632A}"/>
                </a:ext>
              </a:extLst>
            </p:cNvPr>
            <p:cNvSpPr txBox="1"/>
            <p:nvPr/>
          </p:nvSpPr>
          <p:spPr>
            <a:xfrm>
              <a:off x="3940752" y="1462502"/>
              <a:ext cx="382792" cy="3594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/>
                <a:t>②</a:t>
              </a:r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4C4196D9-46A5-4E9F-A35F-1FDD7AF20171}"/>
              </a:ext>
            </a:extLst>
          </p:cNvPr>
          <p:cNvGrpSpPr/>
          <p:nvPr/>
        </p:nvGrpSpPr>
        <p:grpSpPr>
          <a:xfrm>
            <a:off x="2389988" y="3637757"/>
            <a:ext cx="782897" cy="1050823"/>
            <a:chOff x="5068361" y="1437238"/>
            <a:chExt cx="914400" cy="1227330"/>
          </a:xfrm>
        </p:grpSpPr>
        <p:pic>
          <p:nvPicPr>
            <p:cNvPr id="52" name="그래픽 51" descr="남자">
              <a:extLst>
                <a:ext uri="{FF2B5EF4-FFF2-40B4-BE49-F238E27FC236}">
                  <a16:creationId xmlns:a16="http://schemas.microsoft.com/office/drawing/2014/main" id="{7F1340E6-78F8-4E4D-B86B-2EDE86BF6DB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068361" y="1750168"/>
              <a:ext cx="914400" cy="914400"/>
            </a:xfrm>
            <a:prstGeom prst="rect">
              <a:avLst/>
            </a:prstGeom>
          </p:spPr>
        </p:pic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C2A67FC8-CBD4-4643-A576-31BF336B4C50}"/>
                </a:ext>
              </a:extLst>
            </p:cNvPr>
            <p:cNvSpPr txBox="1"/>
            <p:nvPr/>
          </p:nvSpPr>
          <p:spPr>
            <a:xfrm>
              <a:off x="5317136" y="1437238"/>
              <a:ext cx="382792" cy="3594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/>
                <a:t>③</a:t>
              </a: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645FBE77-0DF6-40E1-91A9-6E2911499AFE}"/>
              </a:ext>
            </a:extLst>
          </p:cNvPr>
          <p:cNvGrpSpPr/>
          <p:nvPr/>
        </p:nvGrpSpPr>
        <p:grpSpPr>
          <a:xfrm>
            <a:off x="3186357" y="3636964"/>
            <a:ext cx="782897" cy="1048169"/>
            <a:chOff x="6485472" y="1437238"/>
            <a:chExt cx="914400" cy="1224230"/>
          </a:xfrm>
        </p:grpSpPr>
        <p:pic>
          <p:nvPicPr>
            <p:cNvPr id="55" name="그래픽 54" descr="남자">
              <a:extLst>
                <a:ext uri="{FF2B5EF4-FFF2-40B4-BE49-F238E27FC236}">
                  <a16:creationId xmlns:a16="http://schemas.microsoft.com/office/drawing/2014/main" id="{56F94D1B-FD4C-45EE-83F2-B0B5B23B08F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485472" y="1747068"/>
              <a:ext cx="914400" cy="914400"/>
            </a:xfrm>
            <a:prstGeom prst="rect">
              <a:avLst/>
            </a:prstGeom>
          </p:spPr>
        </p:pic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6BC7ACE6-B56C-435F-861A-35953CE95407}"/>
                </a:ext>
              </a:extLst>
            </p:cNvPr>
            <p:cNvSpPr txBox="1"/>
            <p:nvPr/>
          </p:nvSpPr>
          <p:spPr>
            <a:xfrm>
              <a:off x="6751276" y="1437238"/>
              <a:ext cx="382792" cy="3594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/>
                <a:t>④</a:t>
              </a:r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B642B8A7-9601-4503-9F52-C6900B571A26}"/>
              </a:ext>
            </a:extLst>
          </p:cNvPr>
          <p:cNvGrpSpPr/>
          <p:nvPr/>
        </p:nvGrpSpPr>
        <p:grpSpPr>
          <a:xfrm>
            <a:off x="4011939" y="3636964"/>
            <a:ext cx="782897" cy="1046251"/>
            <a:chOff x="7944093" y="1439478"/>
            <a:chExt cx="914400" cy="1221990"/>
          </a:xfrm>
        </p:grpSpPr>
        <p:pic>
          <p:nvPicPr>
            <p:cNvPr id="58" name="그래픽 57" descr="남자">
              <a:extLst>
                <a:ext uri="{FF2B5EF4-FFF2-40B4-BE49-F238E27FC236}">
                  <a16:creationId xmlns:a16="http://schemas.microsoft.com/office/drawing/2014/main" id="{719D33F5-84E8-4CE9-9E59-BB0533905D9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944093" y="1747068"/>
              <a:ext cx="914400" cy="914400"/>
            </a:xfrm>
            <a:prstGeom prst="rect">
              <a:avLst/>
            </a:prstGeom>
          </p:spPr>
        </p:pic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C2261F99-6FC4-4FCC-B0E2-3D7FCF9F8655}"/>
                </a:ext>
              </a:extLst>
            </p:cNvPr>
            <p:cNvSpPr txBox="1"/>
            <p:nvPr/>
          </p:nvSpPr>
          <p:spPr>
            <a:xfrm>
              <a:off x="8185417" y="1439478"/>
              <a:ext cx="382792" cy="3594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/>
                <a:t>⑤</a:t>
              </a:r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DCE85285-CEAF-45F6-9198-FE7A5A0FB40F}"/>
              </a:ext>
            </a:extLst>
          </p:cNvPr>
          <p:cNvSpPr txBox="1"/>
          <p:nvPr/>
        </p:nvSpPr>
        <p:spPr>
          <a:xfrm>
            <a:off x="2274215" y="4807644"/>
            <a:ext cx="9769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/>
              <a:t>4</a:t>
            </a:r>
            <a:r>
              <a:rPr lang="ko-KR" altLang="en-US" sz="1400"/>
              <a:t>분 </a:t>
            </a:r>
            <a:r>
              <a:rPr lang="en-US" altLang="ko-KR" sz="1400"/>
              <a:t>58</a:t>
            </a:r>
            <a:r>
              <a:rPr lang="ko-KR" altLang="en-US" sz="1400"/>
              <a:t>초</a:t>
            </a:r>
            <a:endParaRPr lang="ko-KR" altLang="en-US" sz="1400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C9F6259C-149A-4B82-9922-E982EB0CF1B7}"/>
              </a:ext>
            </a:extLst>
          </p:cNvPr>
          <p:cNvSpPr txBox="1"/>
          <p:nvPr/>
        </p:nvSpPr>
        <p:spPr>
          <a:xfrm>
            <a:off x="3130353" y="4799305"/>
            <a:ext cx="9394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/>
              <a:t>9</a:t>
            </a:r>
            <a:r>
              <a:rPr lang="ko-KR" altLang="en-US" sz="1400"/>
              <a:t>분 </a:t>
            </a:r>
            <a:r>
              <a:rPr lang="en-US" altLang="ko-KR" sz="1400"/>
              <a:t>54</a:t>
            </a:r>
            <a:r>
              <a:rPr lang="ko-KR" altLang="en-US" sz="1400"/>
              <a:t>초</a:t>
            </a:r>
            <a:endParaRPr lang="ko-KR" altLang="en-US" sz="1400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DC1D4BB-BA95-466C-B8DF-AAD1183A0ABD}"/>
              </a:ext>
            </a:extLst>
          </p:cNvPr>
          <p:cNvSpPr txBox="1"/>
          <p:nvPr/>
        </p:nvSpPr>
        <p:spPr>
          <a:xfrm>
            <a:off x="2515946" y="6360090"/>
            <a:ext cx="569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5</a:t>
            </a:r>
            <a:r>
              <a:rPr lang="ko-KR" altLang="en-US" sz="1400"/>
              <a:t>분</a:t>
            </a:r>
            <a:endParaRPr lang="ko-KR" altLang="en-US" sz="1400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50F4DD2-F864-4B3B-8BC5-0F75FEF9134C}"/>
              </a:ext>
            </a:extLst>
          </p:cNvPr>
          <p:cNvSpPr txBox="1"/>
          <p:nvPr/>
        </p:nvSpPr>
        <p:spPr>
          <a:xfrm>
            <a:off x="3948141" y="4789616"/>
            <a:ext cx="10976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srgbClr val="FF0000"/>
                </a:solidFill>
              </a:rPr>
              <a:t>14</a:t>
            </a:r>
            <a:r>
              <a:rPr lang="ko-KR" altLang="en-US" sz="1400">
                <a:solidFill>
                  <a:srgbClr val="FF0000"/>
                </a:solidFill>
              </a:rPr>
              <a:t>분 </a:t>
            </a:r>
            <a:r>
              <a:rPr lang="en-US" altLang="ko-KR" sz="1400">
                <a:solidFill>
                  <a:srgbClr val="FF0000"/>
                </a:solidFill>
              </a:rPr>
              <a:t>53</a:t>
            </a:r>
            <a:r>
              <a:rPr lang="ko-KR" altLang="en-US" sz="1400">
                <a:solidFill>
                  <a:srgbClr val="FF0000"/>
                </a:solidFill>
              </a:rPr>
              <a:t>초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0E268033-76FB-46AA-9187-46BC36DA4DEF}"/>
              </a:ext>
            </a:extLst>
          </p:cNvPr>
          <p:cNvSpPr txBox="1"/>
          <p:nvPr/>
        </p:nvSpPr>
        <p:spPr>
          <a:xfrm>
            <a:off x="6507237" y="920751"/>
            <a:ext cx="4986263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>
                <a:solidFill>
                  <a:schemeClr val="accent6">
                    <a:lumMod val="50000"/>
                  </a:schemeClr>
                </a:solidFill>
              </a:rPr>
              <a:t>기존 은행 대기시간을 고려해 </a:t>
            </a:r>
            <a:endParaRPr lang="en-US" altLang="ko-KR" sz="140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ko-KR" altLang="en-US" sz="1400">
                <a:solidFill>
                  <a:schemeClr val="accent6">
                    <a:lumMod val="50000"/>
                  </a:schemeClr>
                </a:solidFill>
              </a:rPr>
              <a:t>약 </a:t>
            </a:r>
            <a:r>
              <a:rPr lang="en-US" altLang="ko-KR" sz="1400">
                <a:solidFill>
                  <a:schemeClr val="accent6">
                    <a:lumMod val="50000"/>
                  </a:schemeClr>
                </a:solidFill>
              </a:rPr>
              <a:t>100</a:t>
            </a:r>
            <a:r>
              <a:rPr lang="ko-KR" altLang="en-US" sz="1400">
                <a:solidFill>
                  <a:schemeClr val="accent6">
                    <a:lumMod val="50000"/>
                  </a:schemeClr>
                </a:solidFill>
              </a:rPr>
              <a:t>명기준의 데이터를 초기 데이터로 설정  </a:t>
            </a:r>
            <a:endParaRPr lang="en-US" altLang="ko-KR" sz="1400">
              <a:solidFill>
                <a:schemeClr val="accent6">
                  <a:lumMod val="50000"/>
                </a:schemeClr>
              </a:solidFill>
            </a:endParaRPr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r>
              <a:rPr lang="ko-KR" altLang="en-US"/>
              <a:t>고객의 </a:t>
            </a:r>
            <a:r>
              <a:rPr lang="ko-KR" altLang="en-US" dirty="0"/>
              <a:t>업무시간을 </a:t>
            </a:r>
            <a:endParaRPr lang="en-US" altLang="ko-KR" dirty="0"/>
          </a:p>
          <a:p>
            <a:r>
              <a:rPr lang="en-US" altLang="ko-KR" dirty="0"/>
              <a:t>1</a:t>
            </a:r>
            <a:r>
              <a:rPr lang="ko-KR" altLang="en-US" dirty="0"/>
              <a:t>인당 </a:t>
            </a:r>
            <a:r>
              <a:rPr lang="ko-KR" altLang="en-US"/>
              <a:t>약 </a:t>
            </a:r>
            <a:r>
              <a:rPr lang="en-US" altLang="ko-KR"/>
              <a:t>5</a:t>
            </a:r>
            <a:r>
              <a:rPr lang="ko-KR" altLang="en-US"/>
              <a:t>분으로 예상</a:t>
            </a:r>
            <a:endParaRPr lang="ko-KR" altLang="en-US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861616B6-213D-477A-AA69-C36AE0005271}"/>
              </a:ext>
            </a:extLst>
          </p:cNvPr>
          <p:cNvSpPr txBox="1"/>
          <p:nvPr/>
        </p:nvSpPr>
        <p:spPr>
          <a:xfrm>
            <a:off x="6507237" y="3958602"/>
            <a:ext cx="2773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① 번 고객이 예상 업무</a:t>
            </a:r>
            <a:endParaRPr lang="en-US" altLang="ko-KR" dirty="0"/>
          </a:p>
          <a:p>
            <a:r>
              <a:rPr lang="ko-KR" altLang="en-US"/>
              <a:t>시간보다 </a:t>
            </a:r>
            <a:r>
              <a:rPr lang="en-US" altLang="ko-KR" dirty="0">
                <a:solidFill>
                  <a:srgbClr val="100088"/>
                </a:solidFill>
              </a:rPr>
              <a:t>4</a:t>
            </a:r>
            <a:r>
              <a:rPr lang="ko-KR" altLang="en-US">
                <a:solidFill>
                  <a:srgbClr val="100088"/>
                </a:solidFill>
              </a:rPr>
              <a:t>분 </a:t>
            </a:r>
            <a:r>
              <a:rPr lang="ko-KR" altLang="en-US" dirty="0">
                <a:solidFill>
                  <a:srgbClr val="100088"/>
                </a:solidFill>
              </a:rPr>
              <a:t>일찍 끝남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22726854-5FD3-45CF-866C-28D701AA0995}"/>
              </a:ext>
            </a:extLst>
          </p:cNvPr>
          <p:cNvSpPr txBox="1"/>
          <p:nvPr/>
        </p:nvSpPr>
        <p:spPr>
          <a:xfrm>
            <a:off x="6586783" y="5309457"/>
            <a:ext cx="31256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② </a:t>
            </a:r>
            <a:r>
              <a:rPr lang="ko-KR" altLang="en-US"/>
              <a:t>번 고객이 예상업무</a:t>
            </a:r>
            <a:endParaRPr lang="en-US" altLang="ko-KR" dirty="0"/>
          </a:p>
          <a:p>
            <a:r>
              <a:rPr lang="ko-KR" altLang="en-US"/>
              <a:t>시간보다 </a:t>
            </a:r>
            <a:r>
              <a:rPr lang="en-US" altLang="ko-KR">
                <a:solidFill>
                  <a:srgbClr val="100088"/>
                </a:solidFill>
              </a:rPr>
              <a:t>5</a:t>
            </a:r>
            <a:r>
              <a:rPr lang="ko-KR" altLang="en-US" dirty="0">
                <a:solidFill>
                  <a:srgbClr val="100088"/>
                </a:solidFill>
              </a:rPr>
              <a:t>분 늦게 끝남</a:t>
            </a:r>
          </a:p>
        </p:txBody>
      </p: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B5A19E95-DC7D-4AE2-A000-D265DC30F32A}"/>
              </a:ext>
            </a:extLst>
          </p:cNvPr>
          <p:cNvGrpSpPr/>
          <p:nvPr/>
        </p:nvGrpSpPr>
        <p:grpSpPr>
          <a:xfrm>
            <a:off x="1426145" y="5250888"/>
            <a:ext cx="782897" cy="1050823"/>
            <a:chOff x="5068361" y="1437238"/>
            <a:chExt cx="914400" cy="1227330"/>
          </a:xfrm>
        </p:grpSpPr>
        <p:pic>
          <p:nvPicPr>
            <p:cNvPr id="78" name="그래픽 77" descr="남자">
              <a:extLst>
                <a:ext uri="{FF2B5EF4-FFF2-40B4-BE49-F238E27FC236}">
                  <a16:creationId xmlns:a16="http://schemas.microsoft.com/office/drawing/2014/main" id="{8067DBD7-3ABF-44F2-B007-F6999CF0AAA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068361" y="1750168"/>
              <a:ext cx="914400" cy="914400"/>
            </a:xfrm>
            <a:prstGeom prst="rect">
              <a:avLst/>
            </a:prstGeom>
          </p:spPr>
        </p:pic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5BE7747A-685A-4605-A223-C23490EAAC63}"/>
                </a:ext>
              </a:extLst>
            </p:cNvPr>
            <p:cNvSpPr txBox="1"/>
            <p:nvPr/>
          </p:nvSpPr>
          <p:spPr>
            <a:xfrm>
              <a:off x="5317136" y="1437238"/>
              <a:ext cx="382792" cy="3594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/>
                <a:t>③</a:t>
              </a:r>
            </a:p>
          </p:txBody>
        </p:sp>
      </p:grpSp>
      <p:sp>
        <p:nvSpPr>
          <p:cNvPr id="80" name="TextBox 79">
            <a:extLst>
              <a:ext uri="{FF2B5EF4-FFF2-40B4-BE49-F238E27FC236}">
                <a16:creationId xmlns:a16="http://schemas.microsoft.com/office/drawing/2014/main" id="{D304F12D-B7F9-4E14-B756-F63D4F00DA2B}"/>
              </a:ext>
            </a:extLst>
          </p:cNvPr>
          <p:cNvSpPr txBox="1"/>
          <p:nvPr/>
        </p:nvSpPr>
        <p:spPr>
          <a:xfrm>
            <a:off x="1441580" y="4788370"/>
            <a:ext cx="7611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>
                <a:solidFill>
                  <a:srgbClr val="100088"/>
                </a:solidFill>
              </a:rPr>
              <a:t>업무중</a:t>
            </a:r>
            <a:endParaRPr lang="ko-KR" altLang="en-US" sz="1400" dirty="0">
              <a:solidFill>
                <a:srgbClr val="100088"/>
              </a:solidFill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765EBCE-DBDE-4586-9266-45C1F1B89C8A}"/>
              </a:ext>
            </a:extLst>
          </p:cNvPr>
          <p:cNvSpPr txBox="1"/>
          <p:nvPr/>
        </p:nvSpPr>
        <p:spPr>
          <a:xfrm>
            <a:off x="1417075" y="6360090"/>
            <a:ext cx="7611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>
                <a:solidFill>
                  <a:srgbClr val="100088"/>
                </a:solidFill>
              </a:rPr>
              <a:t>업무중</a:t>
            </a:r>
            <a:endParaRPr lang="ko-KR" altLang="en-US" sz="1400" dirty="0">
              <a:solidFill>
                <a:srgbClr val="100088"/>
              </a:solidFill>
            </a:endParaRPr>
          </a:p>
        </p:txBody>
      </p: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46A654AA-744F-4ABB-A7C6-B0FEFF461419}"/>
              </a:ext>
            </a:extLst>
          </p:cNvPr>
          <p:cNvGrpSpPr/>
          <p:nvPr/>
        </p:nvGrpSpPr>
        <p:grpSpPr>
          <a:xfrm>
            <a:off x="2368121" y="5247574"/>
            <a:ext cx="782897" cy="1048169"/>
            <a:chOff x="6485472" y="1437238"/>
            <a:chExt cx="914400" cy="1224230"/>
          </a:xfrm>
        </p:grpSpPr>
        <p:pic>
          <p:nvPicPr>
            <p:cNvPr id="83" name="그래픽 82" descr="남자">
              <a:extLst>
                <a:ext uri="{FF2B5EF4-FFF2-40B4-BE49-F238E27FC236}">
                  <a16:creationId xmlns:a16="http://schemas.microsoft.com/office/drawing/2014/main" id="{7FA45FFD-4E5A-4DBD-BBC7-FEF711A4F7A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485472" y="1747068"/>
              <a:ext cx="914400" cy="914400"/>
            </a:xfrm>
            <a:prstGeom prst="rect">
              <a:avLst/>
            </a:prstGeom>
          </p:spPr>
        </p:pic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B00F4915-619C-42BE-BA42-DE9C3DF5B4BA}"/>
                </a:ext>
              </a:extLst>
            </p:cNvPr>
            <p:cNvSpPr txBox="1"/>
            <p:nvPr/>
          </p:nvSpPr>
          <p:spPr>
            <a:xfrm>
              <a:off x="6751276" y="1437238"/>
              <a:ext cx="382792" cy="3594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/>
                <a:t>④</a:t>
              </a:r>
            </a:p>
          </p:txBody>
        </p: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4D62597A-4692-435E-82BE-F8D94590D3D4}"/>
              </a:ext>
            </a:extLst>
          </p:cNvPr>
          <p:cNvGrpSpPr/>
          <p:nvPr/>
        </p:nvGrpSpPr>
        <p:grpSpPr>
          <a:xfrm>
            <a:off x="3165244" y="5235205"/>
            <a:ext cx="782897" cy="1046251"/>
            <a:chOff x="7944093" y="1439478"/>
            <a:chExt cx="914400" cy="1221990"/>
          </a:xfrm>
        </p:grpSpPr>
        <p:pic>
          <p:nvPicPr>
            <p:cNvPr id="86" name="그래픽 85" descr="남자">
              <a:extLst>
                <a:ext uri="{FF2B5EF4-FFF2-40B4-BE49-F238E27FC236}">
                  <a16:creationId xmlns:a16="http://schemas.microsoft.com/office/drawing/2014/main" id="{C21C4E19-26C7-491B-AF8E-DEDA252C876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944093" y="1747068"/>
              <a:ext cx="914400" cy="914400"/>
            </a:xfrm>
            <a:prstGeom prst="rect">
              <a:avLst/>
            </a:prstGeom>
          </p:spPr>
        </p:pic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F31893C7-044D-4390-BD9C-5B8AEC1460A0}"/>
                </a:ext>
              </a:extLst>
            </p:cNvPr>
            <p:cNvSpPr txBox="1"/>
            <p:nvPr/>
          </p:nvSpPr>
          <p:spPr>
            <a:xfrm>
              <a:off x="8185417" y="1439478"/>
              <a:ext cx="382792" cy="3594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/>
                <a:t>⑤</a:t>
              </a:r>
            </a:p>
          </p:txBody>
        </p:sp>
      </p:grpSp>
      <p:sp>
        <p:nvSpPr>
          <p:cNvPr id="88" name="TextBox 87">
            <a:extLst>
              <a:ext uri="{FF2B5EF4-FFF2-40B4-BE49-F238E27FC236}">
                <a16:creationId xmlns:a16="http://schemas.microsoft.com/office/drawing/2014/main" id="{29821B30-4D5B-456F-A3DD-8B4EA0B53BAC}"/>
              </a:ext>
            </a:extLst>
          </p:cNvPr>
          <p:cNvSpPr txBox="1"/>
          <p:nvPr/>
        </p:nvSpPr>
        <p:spPr>
          <a:xfrm>
            <a:off x="3255277" y="6360090"/>
            <a:ext cx="963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srgbClr val="FF0000"/>
                </a:solidFill>
              </a:rPr>
              <a:t>10</a:t>
            </a:r>
            <a:r>
              <a:rPr lang="ko-KR" altLang="en-US" sz="1400">
                <a:solidFill>
                  <a:srgbClr val="FF0000"/>
                </a:solidFill>
              </a:rPr>
              <a:t>분 </a:t>
            </a:r>
            <a:r>
              <a:rPr lang="en-US" altLang="ko-KR" sz="1400">
                <a:solidFill>
                  <a:srgbClr val="FF0000"/>
                </a:solidFill>
              </a:rPr>
              <a:t>1</a:t>
            </a:r>
            <a:r>
              <a:rPr lang="ko-KR" altLang="en-US" sz="1400">
                <a:solidFill>
                  <a:srgbClr val="FF0000"/>
                </a:solidFill>
              </a:rPr>
              <a:t>초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pic>
        <p:nvPicPr>
          <p:cNvPr id="90" name="그래픽 89" descr="줄 화살표: 일자형">
            <a:extLst>
              <a:ext uri="{FF2B5EF4-FFF2-40B4-BE49-F238E27FC236}">
                <a16:creationId xmlns:a16="http://schemas.microsoft.com/office/drawing/2014/main" id="{D4F3B856-95F6-4F27-81A0-4C8D30F425A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flipH="1">
            <a:off x="6717007" y="5877447"/>
            <a:ext cx="721626" cy="704634"/>
          </a:xfrm>
          <a:prstGeom prst="rect">
            <a:avLst/>
          </a:prstGeom>
        </p:spPr>
      </p:pic>
      <p:sp>
        <p:nvSpPr>
          <p:cNvPr id="91" name="TextBox 90">
            <a:extLst>
              <a:ext uri="{FF2B5EF4-FFF2-40B4-BE49-F238E27FC236}">
                <a16:creationId xmlns:a16="http://schemas.microsoft.com/office/drawing/2014/main" id="{689BF262-DA98-46EB-9245-7808FEF41BCF}"/>
              </a:ext>
            </a:extLst>
          </p:cNvPr>
          <p:cNvSpPr txBox="1"/>
          <p:nvPr/>
        </p:nvSpPr>
        <p:spPr>
          <a:xfrm>
            <a:off x="7475546" y="5995996"/>
            <a:ext cx="25026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번호가 줄어들 때마다</a:t>
            </a:r>
            <a:endParaRPr lang="en-US" altLang="ko-KR" dirty="0"/>
          </a:p>
          <a:p>
            <a:r>
              <a:rPr lang="ko-KR" altLang="en-US" dirty="0">
                <a:solidFill>
                  <a:srgbClr val="FF0000"/>
                </a:solidFill>
              </a:rPr>
              <a:t>대기 시간 갱신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7330EC24-F836-43E6-B335-86C3E555F39E}"/>
              </a:ext>
            </a:extLst>
          </p:cNvPr>
          <p:cNvSpPr txBox="1"/>
          <p:nvPr/>
        </p:nvSpPr>
        <p:spPr>
          <a:xfrm>
            <a:off x="605660" y="4045870"/>
            <a:ext cx="5764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rgbClr val="100088"/>
                </a:solidFill>
              </a:rPr>
              <a:t>-4</a:t>
            </a:r>
            <a:endParaRPr lang="ko-KR" altLang="en-US" sz="2400" dirty="0">
              <a:solidFill>
                <a:srgbClr val="100088"/>
              </a:solidFill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974B0776-FDD7-4371-A965-BDE88D906536}"/>
              </a:ext>
            </a:extLst>
          </p:cNvPr>
          <p:cNvSpPr txBox="1"/>
          <p:nvPr/>
        </p:nvSpPr>
        <p:spPr>
          <a:xfrm>
            <a:off x="533326" y="5646353"/>
            <a:ext cx="6725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100088"/>
                </a:solidFill>
              </a:rPr>
              <a:t>+5</a:t>
            </a:r>
            <a:endParaRPr lang="ko-KR" altLang="en-US" sz="2400" dirty="0">
              <a:solidFill>
                <a:srgbClr val="100088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2770EFF-0F6F-436D-9670-2F3DD02FF54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612213" y="1543868"/>
            <a:ext cx="4419445" cy="1132546"/>
          </a:xfrm>
          <a:prstGeom prst="rect">
            <a:avLst/>
          </a:prstGeom>
        </p:spPr>
      </p:pic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9E93E86A-0231-4974-BE18-FCC3E79D5F79}"/>
              </a:ext>
            </a:extLst>
          </p:cNvPr>
          <p:cNvCxnSpPr/>
          <p:nvPr/>
        </p:nvCxnSpPr>
        <p:spPr>
          <a:xfrm>
            <a:off x="508000" y="571500"/>
            <a:ext cx="24003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7BABDCED-EAFE-44F8-948F-58E5B9E11295}"/>
              </a:ext>
            </a:extLst>
          </p:cNvPr>
          <p:cNvSpPr txBox="1"/>
          <p:nvPr/>
        </p:nvSpPr>
        <p:spPr>
          <a:xfrm>
            <a:off x="9712403" y="2642712"/>
            <a:ext cx="138691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/>
              <a:t>출처 </a:t>
            </a:r>
            <a:r>
              <a:rPr lang="en-US" altLang="ko-KR" sz="1050"/>
              <a:t>: </a:t>
            </a:r>
            <a:r>
              <a:rPr lang="ko-KR" altLang="en-US" sz="1050"/>
              <a:t>경남도민일보</a:t>
            </a:r>
          </a:p>
        </p:txBody>
      </p:sp>
    </p:spTree>
    <p:extLst>
      <p:ext uri="{BB962C8B-B14F-4D97-AF65-F5344CB8AC3E}">
        <p14:creationId xmlns:p14="http://schemas.microsoft.com/office/powerpoint/2010/main" val="20406854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DE9D3FAC-21C1-42F4-8C5A-7B6DD6578892}"/>
              </a:ext>
            </a:extLst>
          </p:cNvPr>
          <p:cNvCxnSpPr>
            <a:cxnSpLocks/>
          </p:cNvCxnSpPr>
          <p:nvPr/>
        </p:nvCxnSpPr>
        <p:spPr>
          <a:xfrm>
            <a:off x="3251200" y="571500"/>
            <a:ext cx="82423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B39D909-1D0E-484D-9853-79AA4A432F4E}"/>
              </a:ext>
            </a:extLst>
          </p:cNvPr>
          <p:cNvSpPr txBox="1"/>
          <p:nvPr/>
        </p:nvSpPr>
        <p:spPr>
          <a:xfrm>
            <a:off x="457204" y="147935"/>
            <a:ext cx="69360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03 </a:t>
            </a:r>
            <a:r>
              <a:rPr lang="ko-KR" altLang="en-US" sz="2000" b="1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시스템 구성도 및 모듈 상세 설계</a:t>
            </a:r>
            <a:r>
              <a:rPr lang="en-US" altLang="ko-KR" sz="2000" b="1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 – </a:t>
            </a:r>
            <a:r>
              <a:rPr lang="ko-KR" altLang="en-US" sz="2000" b="1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대기 시간 </a:t>
            </a:r>
            <a:r>
              <a:rPr lang="ko-KR" altLang="en-US" sz="2000" b="1">
                <a:latin typeface="-윤고딕330" panose="02030504000101010101" pitchFamily="18" charset="-127"/>
                <a:ea typeface="-윤고딕330" panose="02030504000101010101" pitchFamily="18" charset="-127"/>
              </a:rPr>
              <a:t>산출 알고리즘</a:t>
            </a:r>
            <a:endParaRPr lang="en-US" altLang="ko-KR" sz="2000" b="1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9E93E86A-0231-4974-BE18-FCC3E79D5F79}"/>
              </a:ext>
            </a:extLst>
          </p:cNvPr>
          <p:cNvCxnSpPr/>
          <p:nvPr/>
        </p:nvCxnSpPr>
        <p:spPr>
          <a:xfrm>
            <a:off x="508000" y="571500"/>
            <a:ext cx="24003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C527D574-D0E5-4B14-904C-1A3A3649A1D3}"/>
              </a:ext>
            </a:extLst>
          </p:cNvPr>
          <p:cNvSpPr/>
          <p:nvPr/>
        </p:nvSpPr>
        <p:spPr>
          <a:xfrm>
            <a:off x="738809" y="755148"/>
            <a:ext cx="1047854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</a:rPr>
              <a:t>첫 번째 대기자 산출시 기존 은행 대기시간을 고려해 약 </a:t>
            </a:r>
            <a:r>
              <a:rPr lang="en-US" altLang="ko-KR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</a:rPr>
              <a:t>100</a:t>
            </a:r>
            <a:r>
              <a:rPr lang="ko-KR" altLang="en-US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</a:rPr>
              <a:t>명 기준의 데이터를 초기 데이터로 설정</a:t>
            </a:r>
            <a:endParaRPr lang="en-US" altLang="ko-KR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endParaRPr lang="en-US" altLang="ko-KR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r>
              <a:rPr lang="en-US" altLang="ko-KR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</a:rPr>
              <a:t>** </a:t>
            </a:r>
            <a:r>
              <a:rPr lang="ko-KR" altLang="en-US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</a:rPr>
              <a:t>대기자가 없을 경우 데이터 값에 변화를 주지 않는다</a:t>
            </a:r>
            <a:r>
              <a:rPr lang="en-US" altLang="ko-KR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</a:rPr>
              <a:t>. </a:t>
            </a:r>
          </a:p>
          <a:p>
            <a:r>
              <a:rPr lang="en-US" altLang="ko-KR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</a:rPr>
              <a:t>*** </a:t>
            </a:r>
            <a:r>
              <a:rPr lang="ko-KR" altLang="en-US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</a:rPr>
              <a:t>대기자가 </a:t>
            </a:r>
            <a:r>
              <a:rPr lang="en-US" altLang="ko-KR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</a:rPr>
              <a:t>5</a:t>
            </a:r>
            <a:r>
              <a:rPr lang="ko-KR" altLang="en-US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</a:rPr>
              <a:t>명 이상일 경우 대기자가 없을 경우를 대비해 </a:t>
            </a:r>
            <a:r>
              <a:rPr lang="en-US" altLang="ko-KR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</a:rPr>
              <a:t>-1</a:t>
            </a:r>
            <a:r>
              <a:rPr lang="ko-KR" altLang="en-US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</a:rPr>
              <a:t>명 예상 대기시간을 알려준다</a:t>
            </a:r>
            <a:r>
              <a:rPr lang="en-US" altLang="ko-KR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</a:rPr>
              <a:t>.</a:t>
            </a:r>
            <a:r>
              <a:rPr lang="ko-KR" altLang="en-US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ko-KR" altLang="en-US">
                <a:solidFill>
                  <a:srgbClr val="000000"/>
                </a:solidFill>
                <a:latin typeface="Arial" panose="020B0604020202020204" pitchFamily="34" charset="0"/>
              </a:rPr>
              <a:t>  </a:t>
            </a:r>
            <a:endParaRPr lang="en-US" altLang="ko-KR" b="0" i="0" u="none" strike="noStrike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endParaRPr lang="en-US" altLang="ko-KR" b="0" i="0" u="none" strike="noStrike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AF3F0681-DE42-456F-A484-7EE3873A589F}"/>
              </a:ext>
            </a:extLst>
          </p:cNvPr>
          <p:cNvGrpSpPr/>
          <p:nvPr/>
        </p:nvGrpSpPr>
        <p:grpSpPr>
          <a:xfrm>
            <a:off x="3925231" y="2544201"/>
            <a:ext cx="8058890" cy="1200329"/>
            <a:chOff x="3410492" y="2980138"/>
            <a:chExt cx="8058890" cy="1200329"/>
          </a:xfrm>
        </p:grpSpPr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2937F664-AFD0-4024-BC5C-3E0759E5A248}"/>
                </a:ext>
              </a:extLst>
            </p:cNvPr>
            <p:cNvCxnSpPr>
              <a:cxnSpLocks/>
            </p:cNvCxnSpPr>
            <p:nvPr/>
          </p:nvCxnSpPr>
          <p:spPr>
            <a:xfrm>
              <a:off x="3410492" y="3429975"/>
              <a:ext cx="2689447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9CC6C3B-8916-4479-A649-703D009F2C83}"/>
                </a:ext>
              </a:extLst>
            </p:cNvPr>
            <p:cNvSpPr txBox="1"/>
            <p:nvPr/>
          </p:nvSpPr>
          <p:spPr>
            <a:xfrm>
              <a:off x="3474290" y="2980138"/>
              <a:ext cx="799509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>
                  <a:solidFill>
                    <a:srgbClr val="000000"/>
                  </a:solidFill>
                  <a:latin typeface="Arial" panose="020B0604020202020204" pitchFamily="34" charset="0"/>
                </a:rPr>
                <a:t>총 고객 서비스 시간 </a:t>
              </a:r>
              <a:r>
                <a:rPr lang="en-US" altLang="ko-KR">
                  <a:solidFill>
                    <a:srgbClr val="000000"/>
                  </a:solidFill>
                  <a:latin typeface="Arial" panose="020B0604020202020204" pitchFamily="34" charset="0"/>
                </a:rPr>
                <a:t>(T)             </a:t>
              </a:r>
              <a:r>
                <a:rPr lang="ko-KR" altLang="en-US">
                  <a:solidFill>
                    <a:srgbClr val="000000"/>
                  </a:solidFill>
                  <a:latin typeface="Arial" panose="020B0604020202020204" pitchFamily="34" charset="0"/>
                </a:rPr>
                <a:t>기존 고객 서비스 시간 </a:t>
              </a:r>
              <a:r>
                <a:rPr lang="en-US" altLang="ko-KR">
                  <a:solidFill>
                    <a:srgbClr val="000000"/>
                  </a:solidFill>
                  <a:latin typeface="Arial" panose="020B0604020202020204" pitchFamily="34" charset="0"/>
                </a:rPr>
                <a:t>+ </a:t>
              </a:r>
              <a:r>
                <a:rPr lang="ko-KR" altLang="en-US">
                  <a:solidFill>
                    <a:srgbClr val="000000"/>
                  </a:solidFill>
                  <a:latin typeface="Arial" panose="020B0604020202020204" pitchFamily="34" charset="0"/>
                </a:rPr>
                <a:t>현재 고객 업무 시간</a:t>
              </a:r>
              <a:endParaRPr lang="en-US" altLang="ko-KR">
                <a:solidFill>
                  <a:srgbClr val="000000"/>
                </a:solidFill>
                <a:latin typeface="Arial" panose="020B0604020202020204" pitchFamily="34" charset="0"/>
              </a:endParaRPr>
            </a:p>
            <a:p>
              <a:r>
                <a:rPr lang="en-US" altLang="ko-KR">
                  <a:solidFill>
                    <a:srgbClr val="000000"/>
                  </a:solidFill>
                  <a:latin typeface="Arial" panose="020B0604020202020204" pitchFamily="34" charset="0"/>
                </a:rPr>
                <a:t>                                            =</a:t>
              </a:r>
            </a:p>
            <a:p>
              <a:r>
                <a:rPr lang="ko-KR" altLang="en-US">
                  <a:solidFill>
                    <a:srgbClr val="000000"/>
                  </a:solidFill>
                  <a:latin typeface="Arial" panose="020B0604020202020204" pitchFamily="34" charset="0"/>
                </a:rPr>
                <a:t>       총 고객 수 </a:t>
              </a:r>
              <a:r>
                <a:rPr lang="en-US" altLang="ko-KR">
                  <a:solidFill>
                    <a:srgbClr val="000000"/>
                  </a:solidFill>
                  <a:latin typeface="Arial" panose="020B0604020202020204" pitchFamily="34" charset="0"/>
                </a:rPr>
                <a:t>(M)                                             </a:t>
              </a:r>
              <a:r>
                <a:rPr lang="ko-KR" altLang="en-US">
                  <a:solidFill>
                    <a:srgbClr val="000000"/>
                  </a:solidFill>
                  <a:latin typeface="Arial" panose="020B0604020202020204" pitchFamily="34" charset="0"/>
                </a:rPr>
                <a:t>기존의 고객  </a:t>
              </a:r>
              <a:r>
                <a:rPr lang="en-US" altLang="ko-KR">
                  <a:solidFill>
                    <a:srgbClr val="000000"/>
                  </a:solidFill>
                  <a:latin typeface="Arial" panose="020B0604020202020204" pitchFamily="34" charset="0"/>
                </a:rPr>
                <a:t>+ 1</a:t>
              </a:r>
              <a:r>
                <a:rPr lang="ko-KR" altLang="en-US">
                  <a:solidFill>
                    <a:srgbClr val="000000"/>
                  </a:solidFill>
                  <a:latin typeface="Arial" panose="020B0604020202020204" pitchFamily="34" charset="0"/>
                </a:rPr>
                <a:t>                    </a:t>
              </a:r>
              <a:endParaRPr lang="en-US" altLang="ko-KR">
                <a:solidFill>
                  <a:srgbClr val="000000"/>
                </a:solidFill>
                <a:latin typeface="Arial" panose="020B0604020202020204" pitchFamily="34" charset="0"/>
              </a:endParaRPr>
            </a:p>
            <a:p>
              <a:endParaRPr lang="ko-KR" altLang="en-US"/>
            </a:p>
          </p:txBody>
        </p:sp>
        <p:cxnSp>
          <p:nvCxnSpPr>
            <p:cNvPr id="99" name="직선 연결선 98">
              <a:extLst>
                <a:ext uri="{FF2B5EF4-FFF2-40B4-BE49-F238E27FC236}">
                  <a16:creationId xmlns:a16="http://schemas.microsoft.com/office/drawing/2014/main" id="{57586C95-D79C-4BCF-B90F-6194FE7E5C59}"/>
                </a:ext>
              </a:extLst>
            </p:cNvPr>
            <p:cNvCxnSpPr>
              <a:cxnSpLocks/>
            </p:cNvCxnSpPr>
            <p:nvPr/>
          </p:nvCxnSpPr>
          <p:spPr>
            <a:xfrm>
              <a:off x="6600258" y="3429975"/>
              <a:ext cx="4805325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CA44AD27-CBE6-48D1-9E1B-F8FE5CB7B831}"/>
              </a:ext>
            </a:extLst>
          </p:cNvPr>
          <p:cNvSpPr txBox="1"/>
          <p:nvPr/>
        </p:nvSpPr>
        <p:spPr>
          <a:xfrm>
            <a:off x="72804" y="2808397"/>
            <a:ext cx="3974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rgbClr val="000000"/>
                </a:solidFill>
                <a:latin typeface="Arial" panose="020B0604020202020204" pitchFamily="34" charset="0"/>
              </a:rPr>
              <a:t>  첫 번째 대기자 대기시간 산출</a:t>
            </a:r>
            <a:r>
              <a:rPr lang="en-US" altLang="ko-KR">
                <a:solidFill>
                  <a:srgbClr val="000000"/>
                </a:solidFill>
                <a:latin typeface="Arial" panose="020B0604020202020204" pitchFamily="34" charset="0"/>
              </a:rPr>
              <a:t>(FT)</a:t>
            </a:r>
            <a:r>
              <a:rPr lang="ko-KR" altLang="en-US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altLang="ko-KR">
                <a:solidFill>
                  <a:srgbClr val="000000"/>
                </a:solidFill>
                <a:latin typeface="Arial" panose="020B0604020202020204" pitchFamily="34" charset="0"/>
              </a:rPr>
              <a:t>=</a:t>
            </a:r>
            <a:endParaRPr lang="ko-KR" altLang="en-US"/>
          </a:p>
        </p:txBody>
      </p:sp>
      <p:cxnSp>
        <p:nvCxnSpPr>
          <p:cNvPr id="103" name="직선 연결선 102">
            <a:extLst>
              <a:ext uri="{FF2B5EF4-FFF2-40B4-BE49-F238E27FC236}">
                <a16:creationId xmlns:a16="http://schemas.microsoft.com/office/drawing/2014/main" id="{75BF3414-176B-4F51-8338-8B07934B5ED6}"/>
              </a:ext>
            </a:extLst>
          </p:cNvPr>
          <p:cNvCxnSpPr>
            <a:cxnSpLocks/>
          </p:cNvCxnSpPr>
          <p:nvPr/>
        </p:nvCxnSpPr>
        <p:spPr>
          <a:xfrm>
            <a:off x="3959152" y="4331632"/>
            <a:ext cx="480532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4" name="TextBox 103">
            <a:extLst>
              <a:ext uri="{FF2B5EF4-FFF2-40B4-BE49-F238E27FC236}">
                <a16:creationId xmlns:a16="http://schemas.microsoft.com/office/drawing/2014/main" id="{1D71DA8C-32C0-4360-85FD-FCB8F61B5287}"/>
              </a:ext>
            </a:extLst>
          </p:cNvPr>
          <p:cNvSpPr txBox="1"/>
          <p:nvPr/>
        </p:nvSpPr>
        <p:spPr>
          <a:xfrm>
            <a:off x="72804" y="4103799"/>
            <a:ext cx="36920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rgbClr val="000000"/>
                </a:solidFill>
                <a:latin typeface="Arial" panose="020B0604020202020204" pitchFamily="34" charset="0"/>
              </a:rPr>
              <a:t>   </a:t>
            </a:r>
            <a:r>
              <a:rPr lang="en-US" altLang="ko-KR">
                <a:solidFill>
                  <a:srgbClr val="000000"/>
                </a:solidFill>
                <a:latin typeface="Arial" panose="020B0604020202020204" pitchFamily="34" charset="0"/>
              </a:rPr>
              <a:t>n</a:t>
            </a:r>
            <a:r>
              <a:rPr lang="ko-KR" altLang="en-US">
                <a:solidFill>
                  <a:srgbClr val="000000"/>
                </a:solidFill>
                <a:latin typeface="Arial" panose="020B0604020202020204" pitchFamily="34" charset="0"/>
              </a:rPr>
              <a:t> 번째 대기자 대기시간 산출    </a:t>
            </a:r>
            <a:r>
              <a:rPr lang="en-US" altLang="ko-KR">
                <a:solidFill>
                  <a:srgbClr val="000000"/>
                </a:solidFill>
                <a:latin typeface="Arial" panose="020B0604020202020204" pitchFamily="34" charset="0"/>
              </a:rPr>
              <a:t>=</a:t>
            </a:r>
            <a:br>
              <a:rPr lang="en-US" altLang="ko-KR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US" altLang="ko-KR">
                <a:solidFill>
                  <a:srgbClr val="000000"/>
                </a:solidFill>
                <a:latin typeface="Arial" panose="020B0604020202020204" pitchFamily="34" charset="0"/>
              </a:rPr>
              <a:t>   </a:t>
            </a:r>
            <a:r>
              <a:rPr lang="en-US" altLang="ko-KR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</a:rPr>
              <a:t>(</a:t>
            </a:r>
            <a:r>
              <a:rPr lang="ko-KR" altLang="en-US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</a:rPr>
              <a:t>대기자가 </a:t>
            </a:r>
            <a:r>
              <a:rPr lang="en-US" altLang="ko-KR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</a:rPr>
              <a:t>5</a:t>
            </a:r>
            <a:r>
              <a:rPr lang="ko-KR" altLang="en-US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</a:rPr>
              <a:t>명 미만 일때</a:t>
            </a:r>
            <a:r>
              <a:rPr lang="en-US" altLang="ko-KR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</a:rPr>
              <a:t>)</a:t>
            </a:r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953C03F1-1854-475F-BD2A-E283C36DC195}"/>
              </a:ext>
            </a:extLst>
          </p:cNvPr>
          <p:cNvSpPr txBox="1"/>
          <p:nvPr/>
        </p:nvSpPr>
        <p:spPr>
          <a:xfrm>
            <a:off x="72804" y="5493198"/>
            <a:ext cx="36920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rgbClr val="000000"/>
                </a:solidFill>
                <a:latin typeface="Arial" panose="020B0604020202020204" pitchFamily="34" charset="0"/>
              </a:rPr>
              <a:t>   </a:t>
            </a:r>
            <a:r>
              <a:rPr lang="en-US" altLang="ko-KR">
                <a:solidFill>
                  <a:srgbClr val="000000"/>
                </a:solidFill>
                <a:latin typeface="Arial" panose="020B0604020202020204" pitchFamily="34" charset="0"/>
              </a:rPr>
              <a:t>n</a:t>
            </a:r>
            <a:r>
              <a:rPr lang="ko-KR" altLang="en-US">
                <a:solidFill>
                  <a:srgbClr val="000000"/>
                </a:solidFill>
                <a:latin typeface="Arial" panose="020B0604020202020204" pitchFamily="34" charset="0"/>
              </a:rPr>
              <a:t> 번째 대기자 대기시간 산출    </a:t>
            </a:r>
            <a:r>
              <a:rPr lang="en-US" altLang="ko-KR">
                <a:solidFill>
                  <a:srgbClr val="000000"/>
                </a:solidFill>
                <a:latin typeface="Arial" panose="020B0604020202020204" pitchFamily="34" charset="0"/>
              </a:rPr>
              <a:t>=</a:t>
            </a:r>
            <a:br>
              <a:rPr lang="en-US" altLang="ko-KR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US" altLang="ko-KR">
                <a:solidFill>
                  <a:srgbClr val="000000"/>
                </a:solidFill>
                <a:latin typeface="Arial" panose="020B0604020202020204" pitchFamily="34" charset="0"/>
              </a:rPr>
              <a:t>   </a:t>
            </a:r>
            <a:r>
              <a:rPr lang="en-US" altLang="ko-KR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</a:rPr>
              <a:t>(</a:t>
            </a:r>
            <a:r>
              <a:rPr lang="ko-KR" altLang="en-US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</a:rPr>
              <a:t>대기자가 </a:t>
            </a:r>
            <a:r>
              <a:rPr lang="en-US" altLang="ko-KR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</a:rPr>
              <a:t>5</a:t>
            </a:r>
            <a:r>
              <a:rPr lang="ko-KR" altLang="en-US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</a:rPr>
              <a:t>명 이상 일때</a:t>
            </a:r>
            <a:r>
              <a:rPr lang="en-US" altLang="ko-KR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</a:rPr>
              <a:t>)</a:t>
            </a:r>
            <a:endParaRPr lang="ko-KR" altLang="en-US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BDA368B1-8D16-40A0-841C-8706E8C5EEEE}"/>
              </a:ext>
            </a:extLst>
          </p:cNvPr>
          <p:cNvSpPr txBox="1"/>
          <p:nvPr/>
        </p:nvSpPr>
        <p:spPr>
          <a:xfrm>
            <a:off x="3395713" y="5221734"/>
            <a:ext cx="81831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rgbClr val="000000"/>
                </a:solidFill>
                <a:latin typeface="Arial" panose="020B0604020202020204" pitchFamily="34" charset="0"/>
              </a:rPr>
              <a:t>       기존 고객 서비스 시간 </a:t>
            </a:r>
            <a:r>
              <a:rPr lang="en-US" altLang="ko-KR">
                <a:solidFill>
                  <a:srgbClr val="000000"/>
                </a:solidFill>
                <a:latin typeface="Arial" panose="020B0604020202020204" pitchFamily="34" charset="0"/>
              </a:rPr>
              <a:t>+ </a:t>
            </a:r>
            <a:r>
              <a:rPr lang="ko-KR" altLang="en-US">
                <a:solidFill>
                  <a:srgbClr val="000000"/>
                </a:solidFill>
                <a:latin typeface="Arial" panose="020B0604020202020204" pitchFamily="34" charset="0"/>
              </a:rPr>
              <a:t>현재 고객 업무 시간</a:t>
            </a:r>
            <a:endParaRPr lang="en-US" altLang="ko-KR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en-US" altLang="ko-KR">
                <a:solidFill>
                  <a:srgbClr val="000000"/>
                </a:solidFill>
                <a:latin typeface="Arial" panose="020B0604020202020204" pitchFamily="34" charset="0"/>
              </a:rPr>
              <a:t>                                                                                      x   (n – 1)  - (FT) </a:t>
            </a:r>
          </a:p>
          <a:p>
            <a:r>
              <a:rPr lang="ko-KR" altLang="en-US">
                <a:solidFill>
                  <a:srgbClr val="000000"/>
                </a:solidFill>
                <a:latin typeface="Arial" panose="020B0604020202020204" pitchFamily="34" charset="0"/>
              </a:rPr>
              <a:t>                               기존의 고객  </a:t>
            </a:r>
            <a:r>
              <a:rPr lang="en-US" altLang="ko-KR">
                <a:solidFill>
                  <a:srgbClr val="000000"/>
                </a:solidFill>
                <a:latin typeface="Arial" panose="020B0604020202020204" pitchFamily="34" charset="0"/>
              </a:rPr>
              <a:t>+ 1</a:t>
            </a:r>
            <a:r>
              <a:rPr lang="ko-KR" altLang="en-US">
                <a:solidFill>
                  <a:srgbClr val="000000"/>
                </a:solidFill>
                <a:latin typeface="Arial" panose="020B0604020202020204" pitchFamily="34" charset="0"/>
              </a:rPr>
              <a:t>                    </a:t>
            </a:r>
            <a:endParaRPr lang="en-US" altLang="ko-KR">
              <a:solidFill>
                <a:srgbClr val="000000"/>
              </a:solidFill>
              <a:latin typeface="Arial" panose="020B0604020202020204" pitchFamily="34" charset="0"/>
            </a:endParaRPr>
          </a:p>
          <a:p>
            <a:endParaRPr lang="ko-KR" altLang="en-US"/>
          </a:p>
        </p:txBody>
      </p:sp>
      <p:cxnSp>
        <p:nvCxnSpPr>
          <p:cNvPr id="111" name="직선 연결선 110">
            <a:extLst>
              <a:ext uri="{FF2B5EF4-FFF2-40B4-BE49-F238E27FC236}">
                <a16:creationId xmlns:a16="http://schemas.microsoft.com/office/drawing/2014/main" id="{11D2EB27-1B9D-4337-B14B-270C59B19F2F}"/>
              </a:ext>
            </a:extLst>
          </p:cNvPr>
          <p:cNvCxnSpPr>
            <a:cxnSpLocks/>
          </p:cNvCxnSpPr>
          <p:nvPr/>
        </p:nvCxnSpPr>
        <p:spPr>
          <a:xfrm>
            <a:off x="3803312" y="5660702"/>
            <a:ext cx="480532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2" name="TextBox 111">
            <a:extLst>
              <a:ext uri="{FF2B5EF4-FFF2-40B4-BE49-F238E27FC236}">
                <a16:creationId xmlns:a16="http://schemas.microsoft.com/office/drawing/2014/main" id="{A8BB1A90-5D2B-4EF6-96F0-BCF06C5BB0D1}"/>
              </a:ext>
            </a:extLst>
          </p:cNvPr>
          <p:cNvSpPr txBox="1"/>
          <p:nvPr/>
        </p:nvSpPr>
        <p:spPr>
          <a:xfrm>
            <a:off x="3395713" y="3832335"/>
            <a:ext cx="81831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rgbClr val="000000"/>
                </a:solidFill>
                <a:latin typeface="Arial" panose="020B0604020202020204" pitchFamily="34" charset="0"/>
              </a:rPr>
              <a:t>       기존 고객 서비스 시간 </a:t>
            </a:r>
            <a:r>
              <a:rPr lang="en-US" altLang="ko-KR">
                <a:solidFill>
                  <a:srgbClr val="000000"/>
                </a:solidFill>
                <a:latin typeface="Arial" panose="020B0604020202020204" pitchFamily="34" charset="0"/>
              </a:rPr>
              <a:t>+ </a:t>
            </a:r>
            <a:r>
              <a:rPr lang="ko-KR" altLang="en-US">
                <a:solidFill>
                  <a:srgbClr val="000000"/>
                </a:solidFill>
                <a:latin typeface="Arial" panose="020B0604020202020204" pitchFamily="34" charset="0"/>
              </a:rPr>
              <a:t>현재 고객 업무 시간</a:t>
            </a:r>
            <a:endParaRPr lang="en-US" altLang="ko-KR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en-US" altLang="ko-KR">
                <a:solidFill>
                  <a:srgbClr val="000000"/>
                </a:solidFill>
                <a:latin typeface="Arial" panose="020B0604020202020204" pitchFamily="34" charset="0"/>
              </a:rPr>
              <a:t>                                                                                      x   (n – 1)</a:t>
            </a:r>
          </a:p>
          <a:p>
            <a:r>
              <a:rPr lang="ko-KR" altLang="en-US">
                <a:solidFill>
                  <a:srgbClr val="000000"/>
                </a:solidFill>
                <a:latin typeface="Arial" panose="020B0604020202020204" pitchFamily="34" charset="0"/>
              </a:rPr>
              <a:t>                               기존의 고객  </a:t>
            </a:r>
            <a:r>
              <a:rPr lang="en-US" altLang="ko-KR">
                <a:solidFill>
                  <a:srgbClr val="000000"/>
                </a:solidFill>
                <a:latin typeface="Arial" panose="020B0604020202020204" pitchFamily="34" charset="0"/>
              </a:rPr>
              <a:t>+ 1</a:t>
            </a:r>
            <a:r>
              <a:rPr lang="ko-KR" altLang="en-US">
                <a:solidFill>
                  <a:srgbClr val="000000"/>
                </a:solidFill>
                <a:latin typeface="Arial" panose="020B0604020202020204" pitchFamily="34" charset="0"/>
              </a:rPr>
              <a:t>                    </a:t>
            </a:r>
            <a:endParaRPr lang="en-US" altLang="ko-KR">
              <a:solidFill>
                <a:srgbClr val="000000"/>
              </a:solidFill>
              <a:latin typeface="Arial" panose="020B0604020202020204" pitchFamily="34" charset="0"/>
            </a:endParaRPr>
          </a:p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45270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C80CCB9-1758-4328-B460-E82882B6F49F}"/>
              </a:ext>
            </a:extLst>
          </p:cNvPr>
          <p:cNvCxnSpPr/>
          <p:nvPr/>
        </p:nvCxnSpPr>
        <p:spPr>
          <a:xfrm>
            <a:off x="508000" y="571500"/>
            <a:ext cx="24003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DE9D3FAC-21C1-42F4-8C5A-7B6DD6578892}"/>
              </a:ext>
            </a:extLst>
          </p:cNvPr>
          <p:cNvCxnSpPr>
            <a:cxnSpLocks/>
          </p:cNvCxnSpPr>
          <p:nvPr/>
        </p:nvCxnSpPr>
        <p:spPr>
          <a:xfrm>
            <a:off x="3251200" y="571500"/>
            <a:ext cx="82423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B39D909-1D0E-484D-9853-79AA4A432F4E}"/>
              </a:ext>
            </a:extLst>
          </p:cNvPr>
          <p:cNvSpPr txBox="1"/>
          <p:nvPr/>
        </p:nvSpPr>
        <p:spPr>
          <a:xfrm>
            <a:off x="457203" y="147935"/>
            <a:ext cx="101853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04 </a:t>
            </a:r>
            <a:r>
              <a:rPr lang="ko-KR" altLang="en-US" sz="2000" b="1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시스템 구성도 및 모듈 상세 설계</a:t>
            </a:r>
            <a:r>
              <a:rPr lang="en-US" altLang="ko-KR" sz="2000" b="1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 – </a:t>
            </a:r>
            <a:r>
              <a:rPr lang="ko-KR" altLang="en-US" sz="2000" b="1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거리 </a:t>
            </a:r>
            <a:r>
              <a:rPr lang="en-US" altLang="ko-KR" sz="2000" b="1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&amp; </a:t>
            </a:r>
            <a:r>
              <a:rPr lang="ko-KR" altLang="en-US" sz="2000" b="1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시간 대비 추천 은행 </a:t>
            </a:r>
            <a:r>
              <a:rPr lang="ko-KR" altLang="en-US" sz="2000" b="1">
                <a:latin typeface="-윤고딕330" panose="02030504000101010101" pitchFamily="18" charset="-127"/>
                <a:ea typeface="-윤고딕330" panose="02030504000101010101" pitchFamily="18" charset="-127"/>
              </a:rPr>
              <a:t>산출 알고리즘 </a:t>
            </a:r>
            <a:endParaRPr lang="en-US" altLang="ko-KR" sz="2000" b="1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F668F6F-83EE-48B5-8DF8-0EBC09615079}"/>
              </a:ext>
            </a:extLst>
          </p:cNvPr>
          <p:cNvSpPr txBox="1"/>
          <p:nvPr/>
        </p:nvSpPr>
        <p:spPr>
          <a:xfrm>
            <a:off x="8513678" y="2966746"/>
            <a:ext cx="2979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지역별 은행 대기시간 확인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0F84260-F92F-46B6-9328-10D641214E56}"/>
              </a:ext>
            </a:extLst>
          </p:cNvPr>
          <p:cNvSpPr txBox="1"/>
          <p:nvPr/>
        </p:nvSpPr>
        <p:spPr>
          <a:xfrm>
            <a:off x="8513678" y="3834412"/>
            <a:ext cx="26006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사용자 </a:t>
            </a:r>
            <a:r>
              <a:rPr lang="en-US" altLang="ko-KR" dirty="0"/>
              <a:t>- </a:t>
            </a:r>
            <a:r>
              <a:rPr lang="ko-KR" altLang="en-US" dirty="0"/>
              <a:t>은행 </a:t>
            </a:r>
            <a:r>
              <a:rPr lang="ko-KR" altLang="en-US"/>
              <a:t>간  </a:t>
            </a:r>
            <a:br>
              <a:rPr lang="en-US" altLang="ko-KR"/>
            </a:br>
            <a:r>
              <a:rPr lang="ko-KR" altLang="en-US"/>
              <a:t>목적지 도착시간 확인</a:t>
            </a:r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5D090B2-84E1-4C5C-B99F-1DD404333EEB}"/>
              </a:ext>
            </a:extLst>
          </p:cNvPr>
          <p:cNvSpPr txBox="1"/>
          <p:nvPr/>
        </p:nvSpPr>
        <p:spPr>
          <a:xfrm>
            <a:off x="4810970" y="5194116"/>
            <a:ext cx="4573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은행 대기시간 </a:t>
            </a:r>
            <a:r>
              <a:rPr lang="en-US" altLang="ko-KR" dirty="0"/>
              <a:t>– </a:t>
            </a:r>
            <a:r>
              <a:rPr lang="ko-KR" altLang="en-US"/>
              <a:t>목적지 도착시간 </a:t>
            </a:r>
            <a:r>
              <a:rPr lang="en-US" altLang="ko-KR"/>
              <a:t>= +</a:t>
            </a:r>
            <a:r>
              <a:rPr lang="en-US" altLang="ko-KR">
                <a:solidFill>
                  <a:srgbClr val="000000"/>
                </a:solidFill>
                <a:latin typeface="Arial" panose="020B0604020202020204" pitchFamily="34" charset="0"/>
              </a:rPr>
              <a:t> FT</a:t>
            </a:r>
            <a:endParaRPr lang="ko-KR" alt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B79BEC0F-5352-4031-92E6-6B770D83D660}"/>
              </a:ext>
            </a:extLst>
          </p:cNvPr>
          <p:cNvGrpSpPr/>
          <p:nvPr/>
        </p:nvGrpSpPr>
        <p:grpSpPr>
          <a:xfrm>
            <a:off x="837156" y="1134234"/>
            <a:ext cx="3575814" cy="1378974"/>
            <a:chOff x="886210" y="1001949"/>
            <a:chExt cx="3575814" cy="1378974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FF454C8-DF4B-44F9-B67A-6CA3F514FAD6}"/>
                </a:ext>
              </a:extLst>
            </p:cNvPr>
            <p:cNvSpPr txBox="1"/>
            <p:nvPr/>
          </p:nvSpPr>
          <p:spPr>
            <a:xfrm>
              <a:off x="886210" y="2011591"/>
              <a:ext cx="14451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사용자 정보</a:t>
              </a:r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4A91F529-4CF7-4EA9-953C-E41E396051F2}"/>
                </a:ext>
              </a:extLst>
            </p:cNvPr>
            <p:cNvGrpSpPr/>
            <p:nvPr/>
          </p:nvGrpSpPr>
          <p:grpSpPr>
            <a:xfrm>
              <a:off x="2423457" y="1459149"/>
              <a:ext cx="234036" cy="250630"/>
              <a:chOff x="1721224" y="2716306"/>
              <a:chExt cx="358588" cy="348184"/>
            </a:xfrm>
          </p:grpSpPr>
          <p:cxnSp>
            <p:nvCxnSpPr>
              <p:cNvPr id="5" name="직선 연결선 4">
                <a:extLst>
                  <a:ext uri="{FF2B5EF4-FFF2-40B4-BE49-F238E27FC236}">
                    <a16:creationId xmlns:a16="http://schemas.microsoft.com/office/drawing/2014/main" id="{31CB8BF7-D250-4AD2-B70F-174F030F4321}"/>
                  </a:ext>
                </a:extLst>
              </p:cNvPr>
              <p:cNvCxnSpPr/>
              <p:nvPr/>
            </p:nvCxnSpPr>
            <p:spPr>
              <a:xfrm>
                <a:off x="1900518" y="2716306"/>
                <a:ext cx="0" cy="348184"/>
              </a:xfrm>
              <a:prstGeom prst="line">
                <a:avLst/>
              </a:prstGeom>
              <a:ln w="508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직선 연결선 8">
                <a:extLst>
                  <a:ext uri="{FF2B5EF4-FFF2-40B4-BE49-F238E27FC236}">
                    <a16:creationId xmlns:a16="http://schemas.microsoft.com/office/drawing/2014/main" id="{77A2CCF1-ACB6-49DE-9156-E1A3EC4144E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21224" y="2890398"/>
                <a:ext cx="358588" cy="0"/>
              </a:xfrm>
              <a:prstGeom prst="line">
                <a:avLst/>
              </a:prstGeom>
              <a:ln w="508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D9F0B24-AE08-4BA8-82CF-E0E6E8D55D15}"/>
                </a:ext>
              </a:extLst>
            </p:cNvPr>
            <p:cNvSpPr txBox="1"/>
            <p:nvPr/>
          </p:nvSpPr>
          <p:spPr>
            <a:xfrm>
              <a:off x="2423457" y="1977369"/>
              <a:ext cx="20385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Google Maps API</a:t>
              </a:r>
              <a:endParaRPr lang="ko-KR" altLang="en-US" dirty="0"/>
            </a:p>
          </p:txBody>
        </p:sp>
        <p:pic>
          <p:nvPicPr>
            <p:cNvPr id="33" name="그래픽 32" descr="사용자">
              <a:extLst>
                <a:ext uri="{FF2B5EF4-FFF2-40B4-BE49-F238E27FC236}">
                  <a16:creationId xmlns:a16="http://schemas.microsoft.com/office/drawing/2014/main" id="{FCF98AA1-047C-4A67-A7A6-BD5A992B4D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178585" y="1001949"/>
              <a:ext cx="914400" cy="914400"/>
            </a:xfrm>
            <a:prstGeom prst="rect">
              <a:avLst/>
            </a:prstGeom>
          </p:spPr>
        </p:pic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62E5A2C4-7A53-4855-8CE7-04E2AE6B0E1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908300" y="1024574"/>
              <a:ext cx="914400" cy="862717"/>
            </a:xfrm>
            <a:prstGeom prst="rect">
              <a:avLst/>
            </a:prstGeom>
          </p:spPr>
        </p:pic>
      </p:grpSp>
      <p:pic>
        <p:nvPicPr>
          <p:cNvPr id="23" name="그림 22">
            <a:extLst>
              <a:ext uri="{FF2B5EF4-FFF2-40B4-BE49-F238E27FC236}">
                <a16:creationId xmlns:a16="http://schemas.microsoft.com/office/drawing/2014/main" id="{99C6AF7C-24FE-436E-BA03-1D63222BB1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92488" y="1908969"/>
            <a:ext cx="1055746" cy="1055746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5BE5B8C3-EE06-4B96-A0E7-23D9942F8DF0}"/>
              </a:ext>
            </a:extLst>
          </p:cNvPr>
          <p:cNvSpPr txBox="1"/>
          <p:nvPr/>
        </p:nvSpPr>
        <p:spPr>
          <a:xfrm>
            <a:off x="5711477" y="2191004"/>
            <a:ext cx="2282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접근 서비스 선택</a:t>
            </a:r>
          </a:p>
        </p:txBody>
      </p:sp>
      <p:pic>
        <p:nvPicPr>
          <p:cNvPr id="21" name="그래픽 20" descr="달리기">
            <a:extLst>
              <a:ext uri="{FF2B5EF4-FFF2-40B4-BE49-F238E27FC236}">
                <a16:creationId xmlns:a16="http://schemas.microsoft.com/office/drawing/2014/main" id="{434885D5-8266-4D24-9A0A-AA512214661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356535" y="1229476"/>
            <a:ext cx="914400" cy="914400"/>
          </a:xfrm>
          <a:prstGeom prst="rect">
            <a:avLst/>
          </a:prstGeom>
        </p:spPr>
      </p:pic>
      <p:pic>
        <p:nvPicPr>
          <p:cNvPr id="27" name="그래픽 26" descr="자동차">
            <a:extLst>
              <a:ext uri="{FF2B5EF4-FFF2-40B4-BE49-F238E27FC236}">
                <a16:creationId xmlns:a16="http://schemas.microsoft.com/office/drawing/2014/main" id="{B78CFC81-4340-49CE-A9B4-B698AD5E175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395529" y="1264714"/>
            <a:ext cx="914400" cy="914400"/>
          </a:xfrm>
          <a:prstGeom prst="rect">
            <a:avLst/>
          </a:prstGeom>
        </p:spPr>
      </p:pic>
      <p:pic>
        <p:nvPicPr>
          <p:cNvPr id="42" name="그래픽 41" descr="시내 전차">
            <a:extLst>
              <a:ext uri="{FF2B5EF4-FFF2-40B4-BE49-F238E27FC236}">
                <a16:creationId xmlns:a16="http://schemas.microsoft.com/office/drawing/2014/main" id="{1D734300-F851-412B-B595-7FACACD75F9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309929" y="1264714"/>
            <a:ext cx="914400" cy="914400"/>
          </a:xfrm>
          <a:prstGeom prst="rect">
            <a:avLst/>
          </a:prstGeom>
        </p:spPr>
      </p:pic>
      <p:pic>
        <p:nvPicPr>
          <p:cNvPr id="44" name="그래픽 43" descr="시계 방향으로 굽은 줄 화살표">
            <a:extLst>
              <a:ext uri="{FF2B5EF4-FFF2-40B4-BE49-F238E27FC236}">
                <a16:creationId xmlns:a16="http://schemas.microsoft.com/office/drawing/2014/main" id="{6A467C9F-1333-4BDF-BECF-8EDA08288CC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rot="9230584">
            <a:off x="8315592" y="1495485"/>
            <a:ext cx="914400" cy="914400"/>
          </a:xfrm>
          <a:prstGeom prst="rect">
            <a:avLst/>
          </a:prstGeom>
        </p:spPr>
      </p:pic>
      <p:pic>
        <p:nvPicPr>
          <p:cNvPr id="46" name="그래픽 45" descr="줄 화살표: 일자형">
            <a:extLst>
              <a:ext uri="{FF2B5EF4-FFF2-40B4-BE49-F238E27FC236}">
                <a16:creationId xmlns:a16="http://schemas.microsoft.com/office/drawing/2014/main" id="{42CC0123-D7E8-401C-970C-5EAB199061D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 rot="10800000">
            <a:off x="4230846" y="1171798"/>
            <a:ext cx="914400" cy="914400"/>
          </a:xfrm>
          <a:prstGeom prst="rect">
            <a:avLst/>
          </a:prstGeom>
        </p:spPr>
      </p:pic>
      <p:pic>
        <p:nvPicPr>
          <p:cNvPr id="48" name="그래픽 47" descr="반시계 방향 곡선 줄 화살표">
            <a:extLst>
              <a:ext uri="{FF2B5EF4-FFF2-40B4-BE49-F238E27FC236}">
                <a16:creationId xmlns:a16="http://schemas.microsoft.com/office/drawing/2014/main" id="{A25F59B3-47A0-4586-BF5A-4F0F80C43E4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 rot="13168984" flipH="1">
            <a:off x="8266055" y="4361130"/>
            <a:ext cx="947355" cy="855756"/>
          </a:xfrm>
          <a:prstGeom prst="rect">
            <a:avLst/>
          </a:prstGeom>
        </p:spPr>
      </p:pic>
      <p:pic>
        <p:nvPicPr>
          <p:cNvPr id="53" name="그래픽 52" descr="줄 화살표: 일자형">
            <a:extLst>
              <a:ext uri="{FF2B5EF4-FFF2-40B4-BE49-F238E27FC236}">
                <a16:creationId xmlns:a16="http://schemas.microsoft.com/office/drawing/2014/main" id="{610AB341-B9DF-4D58-8D17-326E6EABD2E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726793" y="4226633"/>
            <a:ext cx="914400" cy="914400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1F6D83C4-90F0-4F14-84D4-1E875F9F80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86678" y="4138370"/>
            <a:ext cx="1055746" cy="1055746"/>
          </a:xfrm>
          <a:prstGeom prst="rect">
            <a:avLst/>
          </a:prstGeom>
        </p:spPr>
      </p:pic>
      <p:pic>
        <p:nvPicPr>
          <p:cNvPr id="56" name="그래픽 55" descr="달리기">
            <a:extLst>
              <a:ext uri="{FF2B5EF4-FFF2-40B4-BE49-F238E27FC236}">
                <a16:creationId xmlns:a16="http://schemas.microsoft.com/office/drawing/2014/main" id="{C0BCEEA7-21B0-4CF0-AD6B-BBCD786444E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874798" y="4209043"/>
            <a:ext cx="914400" cy="914400"/>
          </a:xfrm>
          <a:prstGeom prst="rect">
            <a:avLst/>
          </a:prstGeom>
        </p:spPr>
      </p:pic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BD356206-E590-464A-A288-ED5E52AF5578}"/>
              </a:ext>
            </a:extLst>
          </p:cNvPr>
          <p:cNvCxnSpPr>
            <a:cxnSpLocks/>
          </p:cNvCxnSpPr>
          <p:nvPr/>
        </p:nvCxnSpPr>
        <p:spPr>
          <a:xfrm>
            <a:off x="6416042" y="4666243"/>
            <a:ext cx="361304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그림 60">
            <a:extLst>
              <a:ext uri="{FF2B5EF4-FFF2-40B4-BE49-F238E27FC236}">
                <a16:creationId xmlns:a16="http://schemas.microsoft.com/office/drawing/2014/main" id="{9943C826-30AE-46FD-B979-F83DA2FAC66D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227084" y="3683447"/>
            <a:ext cx="1854224" cy="1386302"/>
          </a:xfrm>
          <a:prstGeom prst="rect">
            <a:avLst/>
          </a:prstGeom>
          <a:noFill/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43A83425-AD6F-4E00-92D5-42555EBC16A8}"/>
              </a:ext>
            </a:extLst>
          </p:cNvPr>
          <p:cNvSpPr txBox="1"/>
          <p:nvPr/>
        </p:nvSpPr>
        <p:spPr>
          <a:xfrm>
            <a:off x="640915" y="5191715"/>
            <a:ext cx="3108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거리 </a:t>
            </a:r>
            <a:r>
              <a:rPr lang="en-US" altLang="ko-KR" dirty="0"/>
              <a:t>&amp; </a:t>
            </a:r>
            <a:r>
              <a:rPr lang="ko-KR" altLang="en-US" dirty="0"/>
              <a:t>시간 대비 은행 추천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D2E40D-FA42-46CE-BACD-03429FDF09B0}"/>
              </a:ext>
            </a:extLst>
          </p:cNvPr>
          <p:cNvSpPr txBox="1"/>
          <p:nvPr/>
        </p:nvSpPr>
        <p:spPr>
          <a:xfrm>
            <a:off x="5000575" y="5561047"/>
            <a:ext cx="58495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>
                <a:solidFill>
                  <a:schemeClr val="accent6">
                    <a:lumMod val="75000"/>
                  </a:schemeClr>
                </a:solidFill>
              </a:rPr>
              <a:t>목적지 도착시간보다 은행 대기시간의 오차가 있을 가능성이</a:t>
            </a:r>
            <a:br>
              <a:rPr lang="en-US" altLang="ko-KR" sz="1600">
                <a:solidFill>
                  <a:schemeClr val="accent6">
                    <a:lumMod val="75000"/>
                  </a:schemeClr>
                </a:solidFill>
              </a:rPr>
            </a:br>
            <a:r>
              <a:rPr lang="ko-KR" altLang="en-US" sz="1600">
                <a:solidFill>
                  <a:schemeClr val="accent6">
                    <a:lumMod val="75000"/>
                  </a:schemeClr>
                </a:solidFill>
              </a:rPr>
              <a:t>크기 때문에 </a:t>
            </a:r>
            <a:r>
              <a:rPr lang="en-US" altLang="ko-KR" sz="1600">
                <a:solidFill>
                  <a:schemeClr val="accent6">
                    <a:lumMod val="75000"/>
                  </a:schemeClr>
                </a:solidFill>
              </a:rPr>
              <a:t>+ FT </a:t>
            </a:r>
            <a:r>
              <a:rPr lang="ko-KR" altLang="en-US" sz="1600">
                <a:solidFill>
                  <a:schemeClr val="accent6">
                    <a:lumMod val="75000"/>
                  </a:schemeClr>
                </a:solidFill>
              </a:rPr>
              <a:t>라는 오차시간을 감안하여 은행 추천을 함 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71535D-ECA6-4196-BAE5-B8A58724DA4F}"/>
              </a:ext>
            </a:extLst>
          </p:cNvPr>
          <p:cNvSpPr txBox="1"/>
          <p:nvPr/>
        </p:nvSpPr>
        <p:spPr>
          <a:xfrm>
            <a:off x="9509217" y="3304352"/>
            <a:ext cx="304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/>
              <a:t>&amp;</a:t>
            </a:r>
            <a:endParaRPr lang="ko-KR" altLang="en-US" sz="2800" b="1"/>
          </a:p>
        </p:txBody>
      </p:sp>
    </p:spTree>
    <p:extLst>
      <p:ext uri="{BB962C8B-B14F-4D97-AF65-F5344CB8AC3E}">
        <p14:creationId xmlns:p14="http://schemas.microsoft.com/office/powerpoint/2010/main" val="18145731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71CE0281-F780-44CA-8967-F174F1564C82}"/>
              </a:ext>
            </a:extLst>
          </p:cNvPr>
          <p:cNvCxnSpPr/>
          <p:nvPr/>
        </p:nvCxnSpPr>
        <p:spPr>
          <a:xfrm>
            <a:off x="508000" y="571500"/>
            <a:ext cx="24003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4388B2A3-306B-4187-B64B-BF2617FDEFD2}"/>
              </a:ext>
            </a:extLst>
          </p:cNvPr>
          <p:cNvCxnSpPr>
            <a:cxnSpLocks/>
          </p:cNvCxnSpPr>
          <p:nvPr/>
        </p:nvCxnSpPr>
        <p:spPr>
          <a:xfrm>
            <a:off x="3251200" y="571500"/>
            <a:ext cx="82423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FA37AF7-CA90-4E44-8E84-EC8188ECB967}"/>
              </a:ext>
            </a:extLst>
          </p:cNvPr>
          <p:cNvSpPr txBox="1"/>
          <p:nvPr/>
        </p:nvSpPr>
        <p:spPr>
          <a:xfrm>
            <a:off x="457204" y="147935"/>
            <a:ext cx="41576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>
                <a:latin typeface="-윤고딕330" panose="02030504000101010101" pitchFamily="18" charset="-127"/>
                <a:ea typeface="-윤고딕330" panose="02030504000101010101" pitchFamily="18" charset="-127"/>
              </a:rPr>
              <a:t>04 </a:t>
            </a:r>
            <a:r>
              <a:rPr lang="ko-KR" altLang="en-US" sz="2000" b="1">
                <a:latin typeface="-윤고딕330" panose="02030504000101010101" pitchFamily="18" charset="-127"/>
                <a:ea typeface="-윤고딕330" panose="02030504000101010101" pitchFamily="18" charset="-127"/>
              </a:rPr>
              <a:t>시스템 구성도 및 모듈 상세 설계</a:t>
            </a:r>
            <a:endParaRPr lang="en-US" altLang="ko-KR" sz="2000" b="1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96848F5-8A2B-401C-89A3-7416312ED8AD}"/>
              </a:ext>
            </a:extLst>
          </p:cNvPr>
          <p:cNvSpPr/>
          <p:nvPr/>
        </p:nvSpPr>
        <p:spPr>
          <a:xfrm>
            <a:off x="1488573" y="1457658"/>
            <a:ext cx="8827291" cy="55929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서비스</a:t>
            </a:r>
            <a:endParaRPr lang="en-US" altLang="ko-KR" sz="2000" b="1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2000" i="0" dirty="0">
                <a:effectLst/>
                <a:latin typeface="-윤고딕320" panose="02030504000101010101" pitchFamily="18" charset="-127"/>
                <a:ea typeface="-윤고딕320" panose="02030504000101010101" pitchFamily="18" charset="-127"/>
              </a:rPr>
              <a:t>Google Map</a:t>
            </a:r>
            <a:r>
              <a:rPr lang="ko-KR" altLang="en-US" sz="2000" i="0" dirty="0">
                <a:effectLst/>
                <a:latin typeface="-윤고딕320" panose="02030504000101010101" pitchFamily="18" charset="-127"/>
                <a:ea typeface="-윤고딕320" panose="02030504000101010101" pitchFamily="18" charset="-127"/>
              </a:rPr>
              <a:t>을 통한 원하는 은행 선택 기능</a:t>
            </a:r>
            <a:endParaRPr lang="en-US" altLang="ko-KR" sz="2000" i="0" dirty="0">
              <a:effectLst/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예상 대기시간 임박시를 알리기 위한 알람 기능</a:t>
            </a:r>
            <a:endParaRPr lang="en-US" altLang="ko-KR" sz="20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endParaRPr lang="en-US" altLang="ko-KR" sz="2000" b="1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b="1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클래스</a:t>
            </a:r>
            <a:endParaRPr lang="en-US" altLang="ko-KR" sz="2000" b="1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000" i="0" dirty="0">
                <a:effectLst/>
                <a:latin typeface="-윤고딕320" panose="02030504000101010101" pitchFamily="18" charset="-127"/>
                <a:ea typeface="-윤고딕320" panose="02030504000101010101" pitchFamily="18" charset="-127"/>
              </a:rPr>
              <a:t>구글 맵 사용을 위한 </a:t>
            </a:r>
            <a:r>
              <a:rPr lang="en-US" altLang="ko-KR" sz="2000" i="0" dirty="0">
                <a:effectLst/>
                <a:latin typeface="-윤고딕320" panose="02030504000101010101" pitchFamily="18" charset="-127"/>
                <a:ea typeface="-윤고딕320" panose="02030504000101010101" pitchFamily="18" charset="-127"/>
              </a:rPr>
              <a:t>Google Map </a:t>
            </a:r>
            <a:r>
              <a:rPr lang="en-US" altLang="ko-KR" sz="2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API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안드로이드에서 제공하는 </a:t>
            </a:r>
            <a:r>
              <a:rPr lang="ko-KR" altLang="en-US" sz="2000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알림기능인</a:t>
            </a:r>
            <a:r>
              <a:rPr lang="ko-KR" altLang="en-US" sz="2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r>
              <a:rPr lang="en-US" altLang="ko-KR" sz="2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Android Notification</a:t>
            </a:r>
            <a:endParaRPr lang="en-US" altLang="ko-KR" sz="2000" i="0" dirty="0">
              <a:effectLst/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endParaRPr lang="en-US" altLang="ko-KR" sz="2000" b="1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b="1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역할</a:t>
            </a:r>
            <a:endParaRPr lang="en-US" altLang="ko-KR" sz="2000" b="1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사용자가 원거리에서도 예약하고 현 대기상황을 확인 가능하게 함</a:t>
            </a:r>
            <a:endParaRPr lang="en-US" altLang="ko-KR" sz="20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2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QR</a:t>
            </a:r>
            <a:r>
              <a:rPr lang="ko-KR" altLang="en-US" sz="2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코드 및 추천 </a:t>
            </a:r>
            <a:r>
              <a:rPr lang="ko-KR" altLang="en-US" sz="2000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상품등의</a:t>
            </a:r>
            <a:r>
              <a:rPr lang="ko-KR" altLang="en-US" sz="2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여러 서비스를 지원</a:t>
            </a:r>
            <a:endParaRPr lang="en-US" altLang="ko-KR" sz="20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2000" b="1" i="0" dirty="0">
              <a:effectLst/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A6A7F08-D4C7-47FD-8BDB-C1204BD56BC0}"/>
              </a:ext>
            </a:extLst>
          </p:cNvPr>
          <p:cNvSpPr/>
          <p:nvPr/>
        </p:nvSpPr>
        <p:spPr>
          <a:xfrm>
            <a:off x="1573269" y="894393"/>
            <a:ext cx="1805302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ko-KR" altLang="en-US" sz="2200" b="1">
                <a:latin typeface="-윤고딕330" panose="02030504000101010101" pitchFamily="18" charset="-127"/>
                <a:ea typeface="-윤고딕330" panose="02030504000101010101" pitchFamily="18" charset="-127"/>
              </a:rPr>
              <a:t>안드로이드</a:t>
            </a:r>
            <a:endParaRPr lang="ko-KR" altLang="en-US" sz="2200" b="1" i="0" dirty="0">
              <a:effectLst/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174680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108574B3-EF4C-4A20-A11E-B558E6FD8B8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577473" y="1344948"/>
          <a:ext cx="9037054" cy="5145793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92422">
                  <a:extLst>
                    <a:ext uri="{9D8B030D-6E8A-4147-A177-3AD203B41FA5}">
                      <a16:colId xmlns:a16="http://schemas.microsoft.com/office/drawing/2014/main" val="2715664998"/>
                    </a:ext>
                  </a:extLst>
                </a:gridCol>
                <a:gridCol w="6844632">
                  <a:extLst>
                    <a:ext uri="{9D8B030D-6E8A-4147-A177-3AD203B41FA5}">
                      <a16:colId xmlns:a16="http://schemas.microsoft.com/office/drawing/2014/main" val="2427494812"/>
                    </a:ext>
                  </a:extLst>
                </a:gridCol>
              </a:tblGrid>
              <a:tr h="42901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클래스명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Map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4791119"/>
                  </a:ext>
                </a:extLst>
              </a:tr>
              <a:tr h="435795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속성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2623262"/>
                  </a:ext>
                </a:extLst>
              </a:tr>
              <a:tr h="1732654">
                <a:tc gridSpan="2"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en-US" altLang="ko-KR" dirty="0"/>
                        <a:t>local // </a:t>
                      </a:r>
                      <a:r>
                        <a:rPr lang="ko-KR" altLang="en-US" dirty="0"/>
                        <a:t>선택 지역</a:t>
                      </a:r>
                      <a:endParaRPr lang="en-US" altLang="ko-KR" dirty="0"/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altLang="ko-KR" dirty="0" err="1"/>
                        <a:t>bank_location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//</a:t>
                      </a:r>
                      <a:r>
                        <a:rPr lang="ko-KR" altLang="en-US" dirty="0"/>
                        <a:t> 선택 은행 위치</a:t>
                      </a:r>
                      <a:endParaRPr lang="en-US" altLang="ko-KR" dirty="0"/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altLang="ko-KR" dirty="0" err="1"/>
                        <a:t>bank_wait_num</a:t>
                      </a:r>
                      <a:r>
                        <a:rPr lang="en-US" altLang="ko-KR" dirty="0"/>
                        <a:t> // </a:t>
                      </a:r>
                      <a:r>
                        <a:rPr lang="ko-KR" altLang="en-US" dirty="0"/>
                        <a:t>각 은행 현재 대기 인원</a:t>
                      </a:r>
                      <a:endParaRPr lang="en-US" altLang="ko-KR" dirty="0"/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altLang="ko-KR" dirty="0" err="1"/>
                        <a:t>bank_wait_time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//</a:t>
                      </a:r>
                      <a:r>
                        <a:rPr lang="ko-KR" altLang="en-US" dirty="0"/>
                        <a:t> 각 은행 현재 예상 대기시간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8710355"/>
                  </a:ext>
                </a:extLst>
              </a:tr>
              <a:tr h="449179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오퍼레이션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3635623"/>
                  </a:ext>
                </a:extLst>
              </a:tr>
              <a:tr h="2099149">
                <a:tc gridSpan="2">
                  <a:txBody>
                    <a:bodyPr/>
                    <a:lstStyle/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en-US" altLang="ko-KR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MapFragment</a:t>
                      </a:r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//</a:t>
                      </a:r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Android Fragment</a:t>
                      </a:r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에 지도 배치</a:t>
                      </a:r>
                      <a:endParaRPr lang="en-US" altLang="ko-KR" sz="1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en-US" altLang="ko-KR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MapView</a:t>
                      </a:r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//</a:t>
                      </a:r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Android</a:t>
                      </a:r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View</a:t>
                      </a:r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에 지도 배치</a:t>
                      </a:r>
                      <a:endParaRPr lang="en-US" altLang="ko-KR" sz="1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en-US" altLang="ko-KR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setMapType</a:t>
                      </a:r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//</a:t>
                      </a:r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지도 유형 선택</a:t>
                      </a:r>
                      <a:endParaRPr lang="en-US" altLang="ko-KR" sz="1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en-US" altLang="ko-KR" dirty="0" err="1"/>
                        <a:t>setIndoorEnable</a:t>
                      </a:r>
                      <a:r>
                        <a:rPr lang="en-US" altLang="ko-KR" dirty="0"/>
                        <a:t>() // </a:t>
                      </a:r>
                      <a:r>
                        <a:rPr lang="ko-KR" altLang="en-US" dirty="0"/>
                        <a:t>실내지도 활성화 여부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4275964"/>
                  </a:ext>
                </a:extLst>
              </a:tr>
            </a:tbl>
          </a:graphicData>
        </a:graphic>
      </p:graphicFrame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71CE0281-F780-44CA-8967-F174F1564C82}"/>
              </a:ext>
            </a:extLst>
          </p:cNvPr>
          <p:cNvCxnSpPr/>
          <p:nvPr/>
        </p:nvCxnSpPr>
        <p:spPr>
          <a:xfrm>
            <a:off x="508000" y="571500"/>
            <a:ext cx="24003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4388B2A3-306B-4187-B64B-BF2617FDEFD2}"/>
              </a:ext>
            </a:extLst>
          </p:cNvPr>
          <p:cNvCxnSpPr>
            <a:cxnSpLocks/>
          </p:cNvCxnSpPr>
          <p:nvPr/>
        </p:nvCxnSpPr>
        <p:spPr>
          <a:xfrm>
            <a:off x="3251200" y="571500"/>
            <a:ext cx="82423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FA37AF7-CA90-4E44-8E84-EC8188ECB967}"/>
              </a:ext>
            </a:extLst>
          </p:cNvPr>
          <p:cNvSpPr txBox="1"/>
          <p:nvPr/>
        </p:nvSpPr>
        <p:spPr>
          <a:xfrm>
            <a:off x="457204" y="147935"/>
            <a:ext cx="41576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>
                <a:latin typeface="-윤고딕330" panose="02030504000101010101" pitchFamily="18" charset="-127"/>
                <a:ea typeface="-윤고딕330" panose="02030504000101010101" pitchFamily="18" charset="-127"/>
              </a:rPr>
              <a:t>04 </a:t>
            </a:r>
            <a:r>
              <a:rPr lang="ko-KR" altLang="en-US" sz="2000" b="1">
                <a:latin typeface="-윤고딕330" panose="02030504000101010101" pitchFamily="18" charset="-127"/>
                <a:ea typeface="-윤고딕330" panose="02030504000101010101" pitchFamily="18" charset="-127"/>
              </a:rPr>
              <a:t>시스템 구성도 및 모듈 상세 설계</a:t>
            </a:r>
            <a:endParaRPr lang="en-US" altLang="ko-KR" sz="2000" b="1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E0A1C60-C236-4186-A9C2-BC6695B46899}"/>
              </a:ext>
            </a:extLst>
          </p:cNvPr>
          <p:cNvSpPr/>
          <p:nvPr/>
        </p:nvSpPr>
        <p:spPr>
          <a:xfrm>
            <a:off x="1560822" y="758169"/>
            <a:ext cx="338830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ko-KR" altLang="en-US" sz="2000" b="1">
                <a:latin typeface="-윤고딕330" panose="02030504000101010101" pitchFamily="18" charset="-127"/>
                <a:ea typeface="-윤고딕330" panose="02030504000101010101" pitchFamily="18" charset="-127"/>
              </a:rPr>
              <a:t>안드로이드 </a:t>
            </a:r>
            <a:r>
              <a:rPr lang="en-US" altLang="ko-KR" sz="2000" b="1">
                <a:latin typeface="-윤고딕330" panose="02030504000101010101" pitchFamily="18" charset="-127"/>
                <a:ea typeface="-윤고딕330" panose="02030504000101010101" pitchFamily="18" charset="-127"/>
              </a:rPr>
              <a:t>– Google Map</a:t>
            </a:r>
            <a:endParaRPr lang="ko-KR" altLang="en-US" sz="2000" b="1" i="0" dirty="0">
              <a:effectLst/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024038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108574B3-EF4C-4A20-A11E-B558E6FD8B8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577473" y="1344948"/>
          <a:ext cx="9037054" cy="5145793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92422">
                  <a:extLst>
                    <a:ext uri="{9D8B030D-6E8A-4147-A177-3AD203B41FA5}">
                      <a16:colId xmlns:a16="http://schemas.microsoft.com/office/drawing/2014/main" val="2715664998"/>
                    </a:ext>
                  </a:extLst>
                </a:gridCol>
                <a:gridCol w="6844632">
                  <a:extLst>
                    <a:ext uri="{9D8B030D-6E8A-4147-A177-3AD203B41FA5}">
                      <a16:colId xmlns:a16="http://schemas.microsoft.com/office/drawing/2014/main" val="2427494812"/>
                    </a:ext>
                  </a:extLst>
                </a:gridCol>
              </a:tblGrid>
              <a:tr h="42901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클래스명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Notification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4791119"/>
                  </a:ext>
                </a:extLst>
              </a:tr>
              <a:tr h="435795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속성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2623262"/>
                  </a:ext>
                </a:extLst>
              </a:tr>
              <a:tr h="1732654">
                <a:tc gridSpan="2"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en-US" altLang="ko-KR" dirty="0" err="1"/>
                        <a:t>set_time</a:t>
                      </a:r>
                      <a:r>
                        <a:rPr lang="en-US" altLang="ko-KR" dirty="0"/>
                        <a:t> // </a:t>
                      </a:r>
                      <a:r>
                        <a:rPr lang="ko-KR" altLang="en-US" dirty="0" err="1"/>
                        <a:t>예약시</a:t>
                      </a:r>
                      <a:r>
                        <a:rPr lang="ko-KR" altLang="en-US" dirty="0"/>
                        <a:t> 예상 대기시간 설정</a:t>
                      </a:r>
                      <a:endParaRPr lang="en-US" altLang="ko-KR" dirty="0"/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altLang="ko-KR" dirty="0" err="1"/>
                        <a:t>early_alarm</a:t>
                      </a:r>
                      <a:r>
                        <a:rPr lang="en-US" altLang="ko-KR" dirty="0"/>
                        <a:t> // </a:t>
                      </a:r>
                      <a:r>
                        <a:rPr lang="ko-KR" altLang="en-US" dirty="0"/>
                        <a:t>예상 예약시간 </a:t>
                      </a:r>
                      <a:r>
                        <a:rPr lang="en-US" altLang="ko-KR" dirty="0"/>
                        <a:t>10</a:t>
                      </a:r>
                      <a:r>
                        <a:rPr lang="ko-KR" altLang="en-US" dirty="0"/>
                        <a:t>분전의 사전 알림</a:t>
                      </a:r>
                      <a:endParaRPr lang="en-US" altLang="ko-KR" dirty="0"/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altLang="ko-KR" dirty="0" err="1"/>
                        <a:t>real_alram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//</a:t>
                      </a:r>
                      <a:r>
                        <a:rPr lang="ko-KR" altLang="en-US" dirty="0"/>
                        <a:t> 예약시간 당시 알림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8710355"/>
                  </a:ext>
                </a:extLst>
              </a:tr>
              <a:tr h="449179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오퍼레이션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3635623"/>
                  </a:ext>
                </a:extLst>
              </a:tr>
              <a:tr h="2099149">
                <a:tc gridSpan="2">
                  <a:txBody>
                    <a:bodyPr/>
                    <a:lstStyle/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en-US" altLang="ko-KR" sz="1800" u="none" strike="noStrike" kern="1200" dirty="0" err="1">
                          <a:effectLst/>
                        </a:rPr>
                        <a:t>setSmallIcon</a:t>
                      </a:r>
                      <a:r>
                        <a:rPr lang="en-US" altLang="ko-KR" sz="1800" u="none" strike="noStrike" kern="1200" dirty="0">
                          <a:effectLst/>
                        </a:rPr>
                        <a:t>() //</a:t>
                      </a:r>
                      <a:r>
                        <a:rPr lang="ko-KR" altLang="en-US" sz="1800" kern="1200" dirty="0">
                          <a:effectLst/>
                        </a:rPr>
                        <a:t> 설정한 작은 아이콘</a:t>
                      </a:r>
                      <a:endParaRPr lang="en-US" altLang="ko-KR" sz="1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en-US" altLang="ko-KR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setContentTitle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// </a:t>
                      </a:r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설정한 제목</a:t>
                      </a:r>
                      <a:endParaRPr lang="en-US" altLang="ko-KR" sz="1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en-US" altLang="ko-KR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setContextText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// </a:t>
                      </a:r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설정한 </a:t>
                      </a:r>
                      <a:r>
                        <a:rPr lang="ko-KR" alt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세부텍스트</a:t>
                      </a:r>
                      <a:endParaRPr lang="en-US" altLang="ko-KR" sz="1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cancel() // </a:t>
                      </a:r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특정 알림 삭제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4275964"/>
                  </a:ext>
                </a:extLst>
              </a:tr>
            </a:tbl>
          </a:graphicData>
        </a:graphic>
      </p:graphicFrame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71CE0281-F780-44CA-8967-F174F1564C82}"/>
              </a:ext>
            </a:extLst>
          </p:cNvPr>
          <p:cNvCxnSpPr/>
          <p:nvPr/>
        </p:nvCxnSpPr>
        <p:spPr>
          <a:xfrm>
            <a:off x="508000" y="571500"/>
            <a:ext cx="24003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4388B2A3-306B-4187-B64B-BF2617FDEFD2}"/>
              </a:ext>
            </a:extLst>
          </p:cNvPr>
          <p:cNvCxnSpPr>
            <a:cxnSpLocks/>
          </p:cNvCxnSpPr>
          <p:nvPr/>
        </p:nvCxnSpPr>
        <p:spPr>
          <a:xfrm>
            <a:off x="3251200" y="571500"/>
            <a:ext cx="82423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FA37AF7-CA90-4E44-8E84-EC8188ECB967}"/>
              </a:ext>
            </a:extLst>
          </p:cNvPr>
          <p:cNvSpPr txBox="1"/>
          <p:nvPr/>
        </p:nvSpPr>
        <p:spPr>
          <a:xfrm>
            <a:off x="457204" y="147935"/>
            <a:ext cx="41576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>
                <a:latin typeface="-윤고딕330" panose="02030504000101010101" pitchFamily="18" charset="-127"/>
                <a:ea typeface="-윤고딕330" panose="02030504000101010101" pitchFamily="18" charset="-127"/>
              </a:rPr>
              <a:t>04 </a:t>
            </a:r>
            <a:r>
              <a:rPr lang="ko-KR" altLang="en-US" sz="2000" b="1">
                <a:latin typeface="-윤고딕330" panose="02030504000101010101" pitchFamily="18" charset="-127"/>
                <a:ea typeface="-윤고딕330" panose="02030504000101010101" pitchFamily="18" charset="-127"/>
              </a:rPr>
              <a:t>시스템 구성도 및 모듈 상세 설계</a:t>
            </a:r>
            <a:endParaRPr lang="en-US" altLang="ko-KR" sz="2000" b="1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EDB294F-7D32-4A4A-9CD8-A9EBACED7B56}"/>
              </a:ext>
            </a:extLst>
          </p:cNvPr>
          <p:cNvSpPr/>
          <p:nvPr/>
        </p:nvSpPr>
        <p:spPr>
          <a:xfrm>
            <a:off x="1560822" y="758169"/>
            <a:ext cx="246093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ko-KR" altLang="en-US" sz="2000" b="1">
                <a:latin typeface="-윤고딕330" panose="02030504000101010101" pitchFamily="18" charset="-127"/>
                <a:ea typeface="-윤고딕330" panose="02030504000101010101" pitchFamily="18" charset="-127"/>
              </a:rPr>
              <a:t>안드로이드 </a:t>
            </a:r>
            <a:r>
              <a:rPr lang="en-US" altLang="ko-KR" sz="2000" b="1">
                <a:latin typeface="-윤고딕330" panose="02030504000101010101" pitchFamily="18" charset="-127"/>
                <a:ea typeface="-윤고딕330" panose="02030504000101010101" pitchFamily="18" charset="-127"/>
              </a:rPr>
              <a:t>– </a:t>
            </a:r>
            <a:r>
              <a:rPr lang="ko-KR" altLang="en-US" sz="2000" b="1">
                <a:latin typeface="-윤고딕330" panose="02030504000101010101" pitchFamily="18" charset="-127"/>
                <a:ea typeface="-윤고딕330" panose="02030504000101010101" pitchFamily="18" charset="-127"/>
              </a:rPr>
              <a:t>알림</a:t>
            </a:r>
            <a:endParaRPr lang="en-US" altLang="ko-KR" sz="2000" b="1"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endParaRPr lang="ko-KR" altLang="en-US" sz="2000" b="1" i="0" dirty="0">
              <a:effectLst/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948815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71CE0281-F780-44CA-8967-F174F1564C82}"/>
              </a:ext>
            </a:extLst>
          </p:cNvPr>
          <p:cNvCxnSpPr/>
          <p:nvPr/>
        </p:nvCxnSpPr>
        <p:spPr>
          <a:xfrm>
            <a:off x="508000" y="571500"/>
            <a:ext cx="24003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4388B2A3-306B-4187-B64B-BF2617FDEFD2}"/>
              </a:ext>
            </a:extLst>
          </p:cNvPr>
          <p:cNvCxnSpPr>
            <a:cxnSpLocks/>
          </p:cNvCxnSpPr>
          <p:nvPr/>
        </p:nvCxnSpPr>
        <p:spPr>
          <a:xfrm>
            <a:off x="3251200" y="571500"/>
            <a:ext cx="82423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FA37AF7-CA90-4E44-8E84-EC8188ECB967}"/>
              </a:ext>
            </a:extLst>
          </p:cNvPr>
          <p:cNvSpPr txBox="1"/>
          <p:nvPr/>
        </p:nvSpPr>
        <p:spPr>
          <a:xfrm>
            <a:off x="457204" y="147935"/>
            <a:ext cx="41576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>
                <a:latin typeface="-윤고딕330" panose="02030504000101010101" pitchFamily="18" charset="-127"/>
                <a:ea typeface="-윤고딕330" panose="02030504000101010101" pitchFamily="18" charset="-127"/>
              </a:rPr>
              <a:t>04 </a:t>
            </a:r>
            <a:r>
              <a:rPr lang="ko-KR" altLang="en-US" sz="2000" b="1">
                <a:latin typeface="-윤고딕330" panose="02030504000101010101" pitchFamily="18" charset="-127"/>
                <a:ea typeface="-윤고딕330" panose="02030504000101010101" pitchFamily="18" charset="-127"/>
              </a:rPr>
              <a:t>시스템 구성도 및 모듈 상세 설계</a:t>
            </a:r>
            <a:endParaRPr lang="en-US" altLang="ko-KR" sz="2000" b="1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96848F5-8A2B-401C-89A3-7416312ED8AD}"/>
              </a:ext>
            </a:extLst>
          </p:cNvPr>
          <p:cNvSpPr/>
          <p:nvPr/>
        </p:nvSpPr>
        <p:spPr>
          <a:xfrm>
            <a:off x="1577473" y="1344947"/>
            <a:ext cx="8827291" cy="58169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서비스</a:t>
            </a:r>
            <a:endParaRPr lang="en-US" altLang="ko-KR" sz="2000" b="1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2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7-Segment</a:t>
            </a:r>
            <a:r>
              <a:rPr lang="ko-KR" altLang="en-US" sz="2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를 통한 여러 정보 표시 기능</a:t>
            </a:r>
            <a:endParaRPr lang="en-US" altLang="ko-KR" sz="2000" i="0" dirty="0">
              <a:effectLst/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000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열전사</a:t>
            </a:r>
            <a:r>
              <a:rPr lang="ko-KR" altLang="en-US" sz="2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프린터를 사용한 대기표 출력 기능</a:t>
            </a:r>
            <a:endParaRPr lang="en-US" altLang="ko-KR" sz="20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endParaRPr lang="en-US" altLang="ko-KR" sz="1400" b="1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b="1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클래스</a:t>
            </a:r>
            <a:endParaRPr lang="en-US" altLang="ko-KR" sz="2000" b="1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2000" i="0" dirty="0">
                <a:effectLst/>
                <a:latin typeface="-윤고딕320" panose="02030504000101010101" pitchFamily="18" charset="-127"/>
                <a:ea typeface="-윤고딕320" panose="02030504000101010101" pitchFamily="18" charset="-127"/>
              </a:rPr>
              <a:t>7-</a:t>
            </a:r>
            <a:r>
              <a:rPr lang="en-US" altLang="ko-KR" sz="2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Segment</a:t>
            </a:r>
            <a:r>
              <a:rPr lang="ko-KR" altLang="en-US" sz="2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제어를 위한 </a:t>
            </a:r>
            <a:r>
              <a:rPr lang="en-US" altLang="ko-KR" sz="2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Segment </a:t>
            </a:r>
            <a:r>
              <a:rPr lang="ko-KR" altLang="en-US" sz="2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클래스</a:t>
            </a:r>
            <a:endParaRPr lang="en-US" altLang="ko-KR" sz="20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000" i="0" dirty="0">
                <a:effectLst/>
                <a:latin typeface="-윤고딕320" panose="02030504000101010101" pitchFamily="18" charset="-127"/>
                <a:ea typeface="-윤고딕320" panose="02030504000101010101" pitchFamily="18" charset="-127"/>
              </a:rPr>
              <a:t>프린터 제어를 위한 </a:t>
            </a:r>
            <a:r>
              <a:rPr lang="en-US" altLang="ko-KR" sz="2000" i="0" dirty="0">
                <a:effectLst/>
                <a:latin typeface="-윤고딕320" panose="02030504000101010101" pitchFamily="18" charset="-127"/>
                <a:ea typeface="-윤고딕320" panose="02030504000101010101" pitchFamily="18" charset="-127"/>
              </a:rPr>
              <a:t>Print </a:t>
            </a:r>
            <a:r>
              <a:rPr lang="ko-KR" altLang="en-US" sz="2000" i="0" dirty="0">
                <a:effectLst/>
                <a:latin typeface="-윤고딕320" panose="02030504000101010101" pitchFamily="18" charset="-127"/>
                <a:ea typeface="-윤고딕320" panose="02030504000101010101" pitchFamily="18" charset="-127"/>
              </a:rPr>
              <a:t>클래스</a:t>
            </a:r>
            <a:endParaRPr lang="en-US" altLang="ko-KR" sz="2000" i="0" dirty="0">
              <a:effectLst/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endParaRPr lang="en-US" altLang="ko-KR" sz="1400" b="1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b="1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역할</a:t>
            </a:r>
            <a:endParaRPr lang="en-US" altLang="ko-KR" sz="2000" b="1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대기표 발행 및 </a:t>
            </a:r>
            <a:r>
              <a:rPr lang="en-US" altLang="ko-KR" sz="2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7-Segment</a:t>
            </a:r>
            <a:r>
              <a:rPr lang="ko-KR" altLang="en-US" sz="2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를 통해 현 대기정보를 알림</a:t>
            </a:r>
            <a:endParaRPr lang="en-US" altLang="ko-KR" sz="20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서버와 통신하여 현재 대기상황의 정보를 알림</a:t>
            </a:r>
            <a:endParaRPr lang="en-US" altLang="ko-KR" sz="20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은행창구에서 순번대기 시스템을 제어</a:t>
            </a:r>
            <a:endParaRPr lang="en-US" altLang="ko-KR" sz="20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2000" b="1" i="0" dirty="0">
              <a:effectLst/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7D9FB03-E6FE-4061-B9E0-0AB951BBC386}"/>
              </a:ext>
            </a:extLst>
          </p:cNvPr>
          <p:cNvSpPr/>
          <p:nvPr/>
        </p:nvSpPr>
        <p:spPr>
          <a:xfrm>
            <a:off x="1573269" y="894393"/>
            <a:ext cx="1550424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ko-KR" altLang="en-US" sz="2200" b="1">
                <a:latin typeface="-윤고딕330" panose="02030504000101010101" pitchFamily="18" charset="-127"/>
                <a:ea typeface="-윤고딕330" panose="02030504000101010101" pitchFamily="18" charset="-127"/>
              </a:rPr>
              <a:t>아두이노</a:t>
            </a:r>
            <a:endParaRPr lang="ko-KR" altLang="en-US" sz="2200" b="1" i="0" dirty="0">
              <a:effectLst/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686407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108574B3-EF4C-4A20-A11E-B558E6FD8B8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577473" y="1344948"/>
          <a:ext cx="9037054" cy="5145793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92422">
                  <a:extLst>
                    <a:ext uri="{9D8B030D-6E8A-4147-A177-3AD203B41FA5}">
                      <a16:colId xmlns:a16="http://schemas.microsoft.com/office/drawing/2014/main" val="2715664998"/>
                    </a:ext>
                  </a:extLst>
                </a:gridCol>
                <a:gridCol w="6844632">
                  <a:extLst>
                    <a:ext uri="{9D8B030D-6E8A-4147-A177-3AD203B41FA5}">
                      <a16:colId xmlns:a16="http://schemas.microsoft.com/office/drawing/2014/main" val="2427494812"/>
                    </a:ext>
                  </a:extLst>
                </a:gridCol>
              </a:tblGrid>
              <a:tr h="42901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클래스명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Print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4791119"/>
                  </a:ext>
                </a:extLst>
              </a:tr>
              <a:tr h="435795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속성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2623262"/>
                  </a:ext>
                </a:extLst>
              </a:tr>
              <a:tr h="1732654">
                <a:tc gridSpan="2"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en-US" altLang="ko-KR" dirty="0" err="1"/>
                        <a:t>wait_num</a:t>
                      </a:r>
                      <a:r>
                        <a:rPr lang="en-US" altLang="ko-KR" dirty="0"/>
                        <a:t> // </a:t>
                      </a:r>
                      <a:r>
                        <a:rPr lang="ko-KR" altLang="en-US" dirty="0"/>
                        <a:t>현재 대기번호</a:t>
                      </a:r>
                      <a:endParaRPr lang="en-US" altLang="ko-KR" dirty="0"/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altLang="ko-KR" dirty="0" err="1"/>
                        <a:t>wait_person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//</a:t>
                      </a:r>
                      <a:r>
                        <a:rPr lang="ko-KR" altLang="en-US" dirty="0"/>
                        <a:t> 현재 대기인원</a:t>
                      </a:r>
                      <a:endParaRPr lang="en-US" altLang="ko-KR" dirty="0"/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altLang="ko-KR" dirty="0" err="1"/>
                        <a:t>wait_time</a:t>
                      </a:r>
                      <a:r>
                        <a:rPr lang="en-US" altLang="ko-KR" dirty="0"/>
                        <a:t> // </a:t>
                      </a:r>
                      <a:r>
                        <a:rPr lang="ko-KR" altLang="en-US" dirty="0"/>
                        <a:t>예상 대기시간</a:t>
                      </a:r>
                      <a:endParaRPr lang="en-US" altLang="ko-KR" dirty="0"/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altLang="ko-KR" dirty="0" err="1"/>
                        <a:t>gen_QR</a:t>
                      </a:r>
                      <a:r>
                        <a:rPr lang="en-US" altLang="ko-KR" dirty="0"/>
                        <a:t> // QR</a:t>
                      </a:r>
                      <a:r>
                        <a:rPr lang="ko-KR" altLang="en-US" dirty="0"/>
                        <a:t>코드 생성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8710355"/>
                  </a:ext>
                </a:extLst>
              </a:tr>
              <a:tr h="449179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오퍼레이션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3635623"/>
                  </a:ext>
                </a:extLst>
              </a:tr>
              <a:tr h="2099149">
                <a:tc gridSpan="2">
                  <a:txBody>
                    <a:bodyPr/>
                    <a:lstStyle/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en-US" altLang="ko-KR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boldOn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boldOff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//</a:t>
                      </a:r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On</a:t>
                      </a:r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과 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Off</a:t>
                      </a:r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사이에 출력하는 글자를 굵게 하여 출력</a:t>
                      </a:r>
                      <a:endParaRPr lang="en-US" altLang="ko-KR" sz="1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en-US" altLang="ko-KR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underlinOn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underlineOff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//</a:t>
                      </a:r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On</a:t>
                      </a:r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과 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Off</a:t>
                      </a:r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사이에 출력하는 글자에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밑줄</a:t>
                      </a:r>
                      <a:endParaRPr lang="en-US" altLang="ko-KR" sz="1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en-US" altLang="ko-KR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setSize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(‘ ‘) //</a:t>
                      </a:r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글자크기 지정</a:t>
                      </a:r>
                      <a:endParaRPr lang="en-US" altLang="ko-KR" sz="1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justify(‘ ’)</a:t>
                      </a:r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//</a:t>
                      </a:r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출력할 글자위치 지정</a:t>
                      </a:r>
                      <a:endParaRPr lang="en-US" altLang="ko-KR" sz="1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en-US" altLang="ko-KR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printBitmap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// </a:t>
                      </a:r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이미지 출력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4275964"/>
                  </a:ext>
                </a:extLst>
              </a:tr>
            </a:tbl>
          </a:graphicData>
        </a:graphic>
      </p:graphicFrame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71CE0281-F780-44CA-8967-F174F1564C82}"/>
              </a:ext>
            </a:extLst>
          </p:cNvPr>
          <p:cNvCxnSpPr/>
          <p:nvPr/>
        </p:nvCxnSpPr>
        <p:spPr>
          <a:xfrm>
            <a:off x="508000" y="571500"/>
            <a:ext cx="24003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4388B2A3-306B-4187-B64B-BF2617FDEFD2}"/>
              </a:ext>
            </a:extLst>
          </p:cNvPr>
          <p:cNvCxnSpPr>
            <a:cxnSpLocks/>
          </p:cNvCxnSpPr>
          <p:nvPr/>
        </p:nvCxnSpPr>
        <p:spPr>
          <a:xfrm>
            <a:off x="3251200" y="571500"/>
            <a:ext cx="82423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FA37AF7-CA90-4E44-8E84-EC8188ECB967}"/>
              </a:ext>
            </a:extLst>
          </p:cNvPr>
          <p:cNvSpPr txBox="1"/>
          <p:nvPr/>
        </p:nvSpPr>
        <p:spPr>
          <a:xfrm>
            <a:off x="457204" y="147935"/>
            <a:ext cx="41576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>
                <a:latin typeface="-윤고딕330" panose="02030504000101010101" pitchFamily="18" charset="-127"/>
                <a:ea typeface="-윤고딕330" panose="02030504000101010101" pitchFamily="18" charset="-127"/>
              </a:rPr>
              <a:t>04 </a:t>
            </a:r>
            <a:r>
              <a:rPr lang="ko-KR" altLang="en-US" sz="2000" b="1">
                <a:latin typeface="-윤고딕330" panose="02030504000101010101" pitchFamily="18" charset="-127"/>
                <a:ea typeface="-윤고딕330" panose="02030504000101010101" pitchFamily="18" charset="-127"/>
              </a:rPr>
              <a:t>시스템 구성도 및 모듈 상세 설계</a:t>
            </a:r>
            <a:endParaRPr lang="en-US" altLang="ko-KR" sz="2000" b="1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40A5491-14AD-4E25-B960-FE3A74409FED}"/>
              </a:ext>
            </a:extLst>
          </p:cNvPr>
          <p:cNvSpPr/>
          <p:nvPr/>
        </p:nvSpPr>
        <p:spPr>
          <a:xfrm>
            <a:off x="1560822" y="758169"/>
            <a:ext cx="305404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ko-KR" altLang="en-US" sz="2000" b="1" i="0" dirty="0" err="1">
                <a:effectLst/>
                <a:latin typeface="-윤고딕330" panose="02030504000101010101" pitchFamily="18" charset="-127"/>
                <a:ea typeface="-윤고딕330" panose="02030504000101010101" pitchFamily="18" charset="-127"/>
              </a:rPr>
              <a:t>아두이노</a:t>
            </a:r>
            <a:r>
              <a:rPr lang="ko-KR" altLang="en-US" sz="2000" b="1" i="0" dirty="0">
                <a:effectLst/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r>
              <a:rPr lang="en-US" altLang="ko-KR" sz="2000" b="1" i="0" dirty="0">
                <a:effectLst/>
                <a:latin typeface="-윤고딕330" panose="02030504000101010101" pitchFamily="18" charset="-127"/>
                <a:ea typeface="-윤고딕330" panose="02030504000101010101" pitchFamily="18" charset="-127"/>
              </a:rPr>
              <a:t>– </a:t>
            </a:r>
            <a:r>
              <a:rPr lang="en-US" altLang="ko-KR" sz="2000" b="1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Print</a:t>
            </a:r>
            <a:r>
              <a:rPr lang="ko-KR" altLang="en-US" sz="2000" b="1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 클래스</a:t>
            </a:r>
            <a:endParaRPr lang="ko-KR" altLang="en-US" sz="2000" b="1" i="0" dirty="0">
              <a:effectLst/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095425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C80CCB9-1758-4328-B460-E82882B6F49F}"/>
              </a:ext>
            </a:extLst>
          </p:cNvPr>
          <p:cNvCxnSpPr/>
          <p:nvPr/>
        </p:nvCxnSpPr>
        <p:spPr>
          <a:xfrm>
            <a:off x="508000" y="571500"/>
            <a:ext cx="24003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DE9D3FAC-21C1-42F4-8C5A-7B6DD6578892}"/>
              </a:ext>
            </a:extLst>
          </p:cNvPr>
          <p:cNvCxnSpPr>
            <a:cxnSpLocks/>
          </p:cNvCxnSpPr>
          <p:nvPr/>
        </p:nvCxnSpPr>
        <p:spPr>
          <a:xfrm>
            <a:off x="3251200" y="571500"/>
            <a:ext cx="82423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B39D909-1D0E-484D-9853-79AA4A432F4E}"/>
              </a:ext>
            </a:extLst>
          </p:cNvPr>
          <p:cNvSpPr txBox="1"/>
          <p:nvPr/>
        </p:nvSpPr>
        <p:spPr>
          <a:xfrm>
            <a:off x="457205" y="147935"/>
            <a:ext cx="55465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01 </a:t>
            </a:r>
            <a:r>
              <a:rPr lang="ko-KR" altLang="en-US" sz="2000" b="1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졸업 연구 개요 </a:t>
            </a:r>
            <a:r>
              <a:rPr lang="en-US" altLang="ko-KR" sz="2000" b="1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-</a:t>
            </a:r>
            <a:r>
              <a:rPr lang="ko-KR" altLang="en-US" sz="2000" b="1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 지적 사항 및 대응 방안</a:t>
            </a:r>
            <a:endParaRPr lang="en-US" altLang="ko-KR" sz="2000" b="1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B5926A-52B9-4D48-A2D1-DA3FE6617A93}"/>
              </a:ext>
            </a:extLst>
          </p:cNvPr>
          <p:cNvSpPr txBox="1"/>
          <p:nvPr/>
        </p:nvSpPr>
        <p:spPr>
          <a:xfrm>
            <a:off x="744189" y="1036037"/>
            <a:ext cx="6973835" cy="59246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FF000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지적 사항</a:t>
            </a:r>
            <a:endParaRPr lang="en-US" altLang="ko-KR" sz="2000" b="1" dirty="0">
              <a:solidFill>
                <a:srgbClr val="FF0000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400" b="1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200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en-US" altLang="ko-KR" sz="2000">
                <a:latin typeface="-윤고딕320" panose="02030504000101010101" pitchFamily="18" charset="-127"/>
                <a:ea typeface="-윤고딕320" panose="02030504000101010101" pitchFamily="18" charset="-127"/>
              </a:rPr>
              <a:t>1. </a:t>
            </a:r>
            <a:r>
              <a:rPr lang="ko-KR" altLang="en-US" sz="2000" b="1">
                <a:latin typeface="-윤고딕320" panose="02030504000101010101" pitchFamily="18" charset="-127"/>
                <a:ea typeface="-윤고딕320" panose="02030504000101010101" pitchFamily="18" charset="-127"/>
              </a:rPr>
              <a:t>구현할 내용에 대한 설계 내용 보완 필요</a:t>
            </a:r>
            <a:endParaRPr lang="en-US" altLang="ko-KR" sz="2000" b="1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2000" b="1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2000" b="1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2000" b="1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2000" b="1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2000" b="1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2000" b="1">
                <a:latin typeface="-윤고딕320" panose="02030504000101010101" pitchFamily="18" charset="-127"/>
                <a:ea typeface="-윤고딕320" panose="02030504000101010101" pitchFamily="18" charset="-127"/>
              </a:rPr>
              <a:t>지적 </a:t>
            </a:r>
            <a:r>
              <a:rPr lang="ko-KR" altLang="en-US" sz="2000" b="1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사항에 대한 답변 </a:t>
            </a:r>
            <a:endParaRPr lang="en-US" altLang="ko-KR" sz="2000" b="1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2000" b="1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500" b="1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 fontAlgn="base"/>
            <a:r>
              <a:rPr lang="en-US" altLang="ko-KR" sz="2000">
                <a:latin typeface="-윤고딕320" panose="02030504000101010101" pitchFamily="18" charset="-127"/>
                <a:ea typeface="-윤고딕320" panose="02030504000101010101" pitchFamily="18" charset="-127"/>
              </a:rPr>
              <a:t>☞ 거리 &amp; 시간 대비 은행 추천기능에 </a:t>
            </a:r>
          </a:p>
          <a:p>
            <a:pPr fontAlgn="base"/>
            <a:endParaRPr lang="en-US" altLang="ko-KR" sz="200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 fontAlgn="base"/>
            <a:r>
              <a:rPr lang="en-US" altLang="ko-KR" sz="2000">
                <a:latin typeface="-윤고딕320" panose="02030504000101010101" pitchFamily="18" charset="-127"/>
                <a:ea typeface="-윤고딕320" panose="02030504000101010101" pitchFamily="18" charset="-127"/>
              </a:rPr>
              <a:t>필요한 시간 알고리즘 보완</a:t>
            </a:r>
          </a:p>
          <a:p>
            <a:endParaRPr lang="en-US" altLang="ko-KR" sz="20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20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20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20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ko-KR" altLang="en-US" sz="20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1F45C1F1-A553-487C-9965-2012E09FE3B1}"/>
              </a:ext>
            </a:extLst>
          </p:cNvPr>
          <p:cNvGrpSpPr/>
          <p:nvPr/>
        </p:nvGrpSpPr>
        <p:grpSpPr>
          <a:xfrm>
            <a:off x="6574644" y="1520933"/>
            <a:ext cx="3177360" cy="4349709"/>
            <a:chOff x="762960" y="1684085"/>
            <a:chExt cx="3177360" cy="4349709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EF104701-43C6-4360-82F7-893375D1C7F4}"/>
                </a:ext>
              </a:extLst>
            </p:cNvPr>
            <p:cNvGrpSpPr/>
            <p:nvPr/>
          </p:nvGrpSpPr>
          <p:grpSpPr>
            <a:xfrm>
              <a:off x="762960" y="1684085"/>
              <a:ext cx="3177360" cy="4349709"/>
              <a:chOff x="762960" y="1684085"/>
              <a:chExt cx="3177360" cy="4349709"/>
            </a:xfrm>
          </p:grpSpPr>
          <p:pic>
            <p:nvPicPr>
              <p:cNvPr id="39" name="그림 38">
                <a:extLst>
                  <a:ext uri="{FF2B5EF4-FFF2-40B4-BE49-F238E27FC236}">
                    <a16:creationId xmlns:a16="http://schemas.microsoft.com/office/drawing/2014/main" id="{0B70AE86-8D31-42DD-9A9D-80D4F79E32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62960" y="1684085"/>
                <a:ext cx="3177360" cy="4349709"/>
              </a:xfrm>
              <a:prstGeom prst="rect">
                <a:avLst/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</p:pic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9757C120-7FC2-4F25-A496-4361C03C2CC4}"/>
                  </a:ext>
                </a:extLst>
              </p:cNvPr>
              <p:cNvSpPr/>
              <p:nvPr/>
            </p:nvSpPr>
            <p:spPr>
              <a:xfrm>
                <a:off x="1221751" y="2207415"/>
                <a:ext cx="2368807" cy="338059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75FAAFD2-B2FF-4463-88EC-B4054E297F33}"/>
                </a:ext>
              </a:extLst>
            </p:cNvPr>
            <p:cNvGrpSpPr/>
            <p:nvPr/>
          </p:nvGrpSpPr>
          <p:grpSpPr>
            <a:xfrm>
              <a:off x="1290375" y="2792381"/>
              <a:ext cx="2295821" cy="2378453"/>
              <a:chOff x="1264871" y="2772608"/>
              <a:chExt cx="2584125" cy="2437271"/>
            </a:xfrm>
          </p:grpSpPr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36C08363-1650-4AD6-B22A-797661B018B0}"/>
                  </a:ext>
                </a:extLst>
              </p:cNvPr>
              <p:cNvGrpSpPr/>
              <p:nvPr/>
            </p:nvGrpSpPr>
            <p:grpSpPr>
              <a:xfrm>
                <a:off x="1452455" y="3181583"/>
                <a:ext cx="2142240" cy="1831298"/>
                <a:chOff x="2379211" y="932163"/>
                <a:chExt cx="7972148" cy="5486388"/>
              </a:xfrm>
            </p:grpSpPr>
            <p:pic>
              <p:nvPicPr>
                <p:cNvPr id="28" name="그림 27" descr="텍스트, 지도이(가) 표시된 사진&#10;&#10;매우 높은 신뢰도로 생성된 설명">
                  <a:extLst>
                    <a:ext uri="{FF2B5EF4-FFF2-40B4-BE49-F238E27FC236}">
                      <a16:creationId xmlns:a16="http://schemas.microsoft.com/office/drawing/2014/main" id="{0DCD9AA7-6372-49D2-9469-B467F1E90E9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379211" y="932163"/>
                  <a:ext cx="7972148" cy="5486388"/>
                </a:xfrm>
                <a:prstGeom prst="rect">
                  <a:avLst/>
                </a:prstGeom>
              </p:spPr>
            </p:pic>
            <p:pic>
              <p:nvPicPr>
                <p:cNvPr id="29" name="그래픽 28" descr="건물">
                  <a:extLst>
                    <a:ext uri="{FF2B5EF4-FFF2-40B4-BE49-F238E27FC236}">
                      <a16:creationId xmlns:a16="http://schemas.microsoft.com/office/drawing/2014/main" id="{90400626-F624-446F-A83B-10447E5CE1A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908307" y="3606553"/>
                  <a:ext cx="457200" cy="457200"/>
                </a:xfrm>
                <a:prstGeom prst="rect">
                  <a:avLst/>
                </a:prstGeom>
              </p:spPr>
            </p:pic>
            <p:pic>
              <p:nvPicPr>
                <p:cNvPr id="30" name="그래픽 29" descr="건물">
                  <a:extLst>
                    <a:ext uri="{FF2B5EF4-FFF2-40B4-BE49-F238E27FC236}">
                      <a16:creationId xmlns:a16="http://schemas.microsoft.com/office/drawing/2014/main" id="{734D1736-902E-4935-B5CD-8F57CBA6DC7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743635" y="2470955"/>
                  <a:ext cx="457200" cy="457200"/>
                </a:xfrm>
                <a:prstGeom prst="rect">
                  <a:avLst/>
                </a:prstGeom>
              </p:spPr>
            </p:pic>
            <p:pic>
              <p:nvPicPr>
                <p:cNvPr id="31" name="그래픽 30" descr="건물">
                  <a:extLst>
                    <a:ext uri="{FF2B5EF4-FFF2-40B4-BE49-F238E27FC236}">
                      <a16:creationId xmlns:a16="http://schemas.microsoft.com/office/drawing/2014/main" id="{DC05BF7F-596A-4F75-8302-591DCCB0C62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046618" y="1594281"/>
                  <a:ext cx="457200" cy="457200"/>
                </a:xfrm>
                <a:prstGeom prst="rect">
                  <a:avLst/>
                </a:prstGeom>
              </p:spPr>
            </p:pic>
            <p:pic>
              <p:nvPicPr>
                <p:cNvPr id="32" name="그래픽 31" descr="건물">
                  <a:extLst>
                    <a:ext uri="{FF2B5EF4-FFF2-40B4-BE49-F238E27FC236}">
                      <a16:creationId xmlns:a16="http://schemas.microsoft.com/office/drawing/2014/main" id="{DA90CC23-8E25-4631-8EE0-AF9DB4D4FB2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517907" y="2193897"/>
                  <a:ext cx="457200" cy="457200"/>
                </a:xfrm>
                <a:prstGeom prst="rect">
                  <a:avLst/>
                </a:prstGeom>
              </p:spPr>
            </p:pic>
            <p:pic>
              <p:nvPicPr>
                <p:cNvPr id="33" name="그래픽 32" descr="건물">
                  <a:extLst>
                    <a:ext uri="{FF2B5EF4-FFF2-40B4-BE49-F238E27FC236}">
                      <a16:creationId xmlns:a16="http://schemas.microsoft.com/office/drawing/2014/main" id="{DF9AB542-38EC-4E8F-8E97-8AF7765396D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826494" y="4063753"/>
                  <a:ext cx="457200" cy="457200"/>
                </a:xfrm>
                <a:prstGeom prst="rect">
                  <a:avLst/>
                </a:prstGeom>
              </p:spPr>
            </p:pic>
            <p:cxnSp>
              <p:nvCxnSpPr>
                <p:cNvPr id="34" name="직선 연결선 33">
                  <a:extLst>
                    <a:ext uri="{FF2B5EF4-FFF2-40B4-BE49-F238E27FC236}">
                      <a16:creationId xmlns:a16="http://schemas.microsoft.com/office/drawing/2014/main" id="{90C53A26-0D8D-457F-B932-8A584591454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141651" y="1982696"/>
                  <a:ext cx="954349" cy="547261"/>
                </a:xfrm>
                <a:prstGeom prst="line">
                  <a:avLst/>
                </a:prstGeom>
                <a:ln w="38100" cmpd="sng">
                  <a:solidFill>
                    <a:schemeClr val="tx1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직선 연결선 34">
                  <a:extLst>
                    <a:ext uri="{FF2B5EF4-FFF2-40B4-BE49-F238E27FC236}">
                      <a16:creationId xmlns:a16="http://schemas.microsoft.com/office/drawing/2014/main" id="{919D05D9-4E95-43FD-AF1B-91381F159F79}"/>
                    </a:ext>
                  </a:extLst>
                </p:cNvPr>
                <p:cNvCxnSpPr>
                  <a:cxnSpLocks/>
                  <a:endCxn id="33" idx="0"/>
                </p:cNvCxnSpPr>
                <p:nvPr/>
              </p:nvCxnSpPr>
              <p:spPr>
                <a:xfrm>
                  <a:off x="5023362" y="2928155"/>
                  <a:ext cx="31732" cy="1135598"/>
                </a:xfrm>
                <a:prstGeom prst="line">
                  <a:avLst/>
                </a:prstGeom>
                <a:ln w="38100" cmpd="sng">
                  <a:solidFill>
                    <a:schemeClr val="tx1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직선 연결선 35">
                  <a:extLst>
                    <a:ext uri="{FF2B5EF4-FFF2-40B4-BE49-F238E27FC236}">
                      <a16:creationId xmlns:a16="http://schemas.microsoft.com/office/drawing/2014/main" id="{3F421E72-5C62-4676-A25B-4A759890E7E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6494016" y="1927938"/>
                  <a:ext cx="1023892" cy="426861"/>
                </a:xfrm>
                <a:prstGeom prst="line">
                  <a:avLst/>
                </a:prstGeom>
                <a:ln w="38100" cmpd="sng">
                  <a:solidFill>
                    <a:schemeClr val="tx1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직선 연결선 36">
                  <a:extLst>
                    <a:ext uri="{FF2B5EF4-FFF2-40B4-BE49-F238E27FC236}">
                      <a16:creationId xmlns:a16="http://schemas.microsoft.com/office/drawing/2014/main" id="{C0B08149-E1CD-4AFF-A7AF-D11026FF1C2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227651" y="2713599"/>
                  <a:ext cx="518856" cy="892954"/>
                </a:xfrm>
                <a:prstGeom prst="line">
                  <a:avLst/>
                </a:prstGeom>
                <a:ln w="38100" cmpd="sng">
                  <a:solidFill>
                    <a:schemeClr val="tx1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직선 연결선 37">
                  <a:extLst>
                    <a:ext uri="{FF2B5EF4-FFF2-40B4-BE49-F238E27FC236}">
                      <a16:creationId xmlns:a16="http://schemas.microsoft.com/office/drawing/2014/main" id="{8E40E862-8033-4C02-A2D3-05980E8039DA}"/>
                    </a:ext>
                  </a:extLst>
                </p:cNvPr>
                <p:cNvCxnSpPr>
                  <a:cxnSpLocks/>
                  <a:endCxn id="29" idx="1"/>
                </p:cNvCxnSpPr>
                <p:nvPr/>
              </p:nvCxnSpPr>
              <p:spPr>
                <a:xfrm flipV="1">
                  <a:off x="5200835" y="3835153"/>
                  <a:ext cx="1707472" cy="457200"/>
                </a:xfrm>
                <a:prstGeom prst="line">
                  <a:avLst/>
                </a:prstGeom>
                <a:ln w="38100" cmpd="sng">
                  <a:solidFill>
                    <a:schemeClr val="tx1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C9434D0-91B7-4CB3-89A1-8A2ABD73A012}"/>
                  </a:ext>
                </a:extLst>
              </p:cNvPr>
              <p:cNvSpPr txBox="1"/>
              <p:nvPr/>
            </p:nvSpPr>
            <p:spPr>
              <a:xfrm>
                <a:off x="3053417" y="2772608"/>
                <a:ext cx="670573" cy="599236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대기인원 </a:t>
                </a:r>
                <a:r>
                  <a:rPr lang="en-US" altLang="ko-KR" sz="800" dirty="0"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: 12</a:t>
                </a:r>
                <a:r>
                  <a:rPr lang="ko-KR" altLang="en-US" sz="800" dirty="0"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명</a:t>
                </a:r>
                <a:endParaRPr lang="en-US" altLang="ko-KR" sz="800" dirty="0">
                  <a:latin typeface="-윤고딕330" panose="02030504000101010101" pitchFamily="18" charset="-127"/>
                  <a:ea typeface="-윤고딕330" panose="02030504000101010101" pitchFamily="18" charset="-127"/>
                </a:endParaRPr>
              </a:p>
              <a:p>
                <a:r>
                  <a:rPr lang="ko-KR" altLang="en-US" sz="800"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예상시간 </a:t>
                </a:r>
                <a:r>
                  <a:rPr lang="en-US" altLang="ko-KR" sz="800" dirty="0"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: 30</a:t>
                </a:r>
                <a:r>
                  <a:rPr lang="ko-KR" altLang="en-US" sz="800" dirty="0"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분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46D2D87-BE63-4C7F-96A0-B1C9BFE1C095}"/>
                  </a:ext>
                </a:extLst>
              </p:cNvPr>
              <p:cNvSpPr txBox="1"/>
              <p:nvPr/>
            </p:nvSpPr>
            <p:spPr>
              <a:xfrm>
                <a:off x="3171599" y="3593127"/>
                <a:ext cx="677397" cy="599236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대기인원 </a:t>
                </a:r>
                <a:r>
                  <a:rPr lang="en-US" altLang="ko-KR" sz="800" dirty="0"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: 22</a:t>
                </a:r>
                <a:r>
                  <a:rPr lang="ko-KR" altLang="en-US" sz="800" dirty="0"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명</a:t>
                </a:r>
                <a:endParaRPr lang="en-US" altLang="ko-KR" sz="800" dirty="0">
                  <a:latin typeface="-윤고딕330" panose="02030504000101010101" pitchFamily="18" charset="-127"/>
                  <a:ea typeface="-윤고딕330" panose="02030504000101010101" pitchFamily="18" charset="-127"/>
                </a:endParaRPr>
              </a:p>
              <a:p>
                <a:r>
                  <a:rPr lang="ko-KR" altLang="en-US" sz="800"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예상시간 </a:t>
                </a:r>
                <a:r>
                  <a:rPr lang="en-US" altLang="ko-KR" sz="800" dirty="0"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: 1</a:t>
                </a:r>
                <a:r>
                  <a:rPr lang="ko-KR" altLang="en-US" sz="800" dirty="0"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시간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1D6E818-68F3-4B1C-AC6C-8E9CE5226ED7}"/>
                  </a:ext>
                </a:extLst>
              </p:cNvPr>
              <p:cNvSpPr txBox="1"/>
              <p:nvPr/>
            </p:nvSpPr>
            <p:spPr>
              <a:xfrm>
                <a:off x="2742866" y="4575256"/>
                <a:ext cx="673420" cy="599236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대기인원 </a:t>
                </a:r>
                <a:r>
                  <a:rPr lang="en-US" altLang="ko-KR" sz="800" dirty="0"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: 4</a:t>
                </a:r>
                <a:r>
                  <a:rPr lang="ko-KR" altLang="en-US" sz="800" dirty="0"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명</a:t>
                </a:r>
                <a:endParaRPr lang="en-US" altLang="ko-KR" sz="800" dirty="0">
                  <a:latin typeface="-윤고딕330" panose="02030504000101010101" pitchFamily="18" charset="-127"/>
                  <a:ea typeface="-윤고딕330" panose="02030504000101010101" pitchFamily="18" charset="-127"/>
                </a:endParaRPr>
              </a:p>
              <a:p>
                <a:r>
                  <a:rPr lang="ko-KR" altLang="en-US" sz="800"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예상시간 </a:t>
                </a:r>
                <a:r>
                  <a:rPr lang="en-US" altLang="ko-KR" sz="800" dirty="0"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: 12</a:t>
                </a:r>
                <a:r>
                  <a:rPr lang="ko-KR" altLang="en-US" sz="800" dirty="0"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분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DAC962F-503B-416B-AFE3-3603CF6DAD36}"/>
                  </a:ext>
                </a:extLst>
              </p:cNvPr>
              <p:cNvSpPr txBox="1"/>
              <p:nvPr/>
            </p:nvSpPr>
            <p:spPr>
              <a:xfrm>
                <a:off x="1264871" y="3057207"/>
                <a:ext cx="667351" cy="599236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대기인원 </a:t>
                </a:r>
                <a:r>
                  <a:rPr lang="en-US" altLang="ko-KR" sz="800" dirty="0"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: 7</a:t>
                </a:r>
                <a:r>
                  <a:rPr lang="ko-KR" altLang="en-US" sz="800" dirty="0"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명</a:t>
                </a:r>
                <a:endParaRPr lang="en-US" altLang="ko-KR" sz="800" dirty="0">
                  <a:latin typeface="-윤고딕330" panose="02030504000101010101" pitchFamily="18" charset="-127"/>
                  <a:ea typeface="-윤고딕330" panose="02030504000101010101" pitchFamily="18" charset="-127"/>
                </a:endParaRPr>
              </a:p>
              <a:p>
                <a:r>
                  <a:rPr lang="ko-KR" altLang="en-US" sz="800"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예상시간 </a:t>
                </a:r>
                <a:r>
                  <a:rPr lang="en-US" altLang="ko-KR" sz="800" dirty="0"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: 18</a:t>
                </a:r>
                <a:r>
                  <a:rPr lang="ko-KR" altLang="en-US" sz="800" dirty="0"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분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41FB115-3383-4190-AA25-62D32ED886D7}"/>
                  </a:ext>
                </a:extLst>
              </p:cNvPr>
              <p:cNvSpPr txBox="1"/>
              <p:nvPr/>
            </p:nvSpPr>
            <p:spPr>
              <a:xfrm>
                <a:off x="1269659" y="4610643"/>
                <a:ext cx="818153" cy="599236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대기인원 </a:t>
                </a:r>
                <a:r>
                  <a:rPr lang="en-US" altLang="ko-KR" sz="800" dirty="0"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: 36</a:t>
                </a:r>
                <a:r>
                  <a:rPr lang="ko-KR" altLang="en-US" sz="800" dirty="0"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명</a:t>
                </a:r>
                <a:endParaRPr lang="en-US" altLang="ko-KR" sz="800" dirty="0">
                  <a:latin typeface="-윤고딕330" panose="02030504000101010101" pitchFamily="18" charset="-127"/>
                  <a:ea typeface="-윤고딕330" panose="02030504000101010101" pitchFamily="18" charset="-127"/>
                </a:endParaRPr>
              </a:p>
              <a:p>
                <a:r>
                  <a:rPr lang="ko-KR" altLang="en-US" sz="800"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예상시간 </a:t>
                </a:r>
                <a:r>
                  <a:rPr lang="en-US" altLang="ko-KR" sz="800" dirty="0"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: 1</a:t>
                </a:r>
                <a:r>
                  <a:rPr lang="ko-KR" altLang="en-US" sz="800" dirty="0"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시간 </a:t>
                </a:r>
                <a:r>
                  <a:rPr lang="en-US" altLang="ko-KR" sz="800" dirty="0"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30</a:t>
                </a:r>
                <a:r>
                  <a:rPr lang="ko-KR" altLang="en-US" sz="800" dirty="0"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분</a:t>
                </a:r>
              </a:p>
            </p:txBody>
          </p:sp>
          <p:cxnSp>
            <p:nvCxnSpPr>
              <p:cNvPr id="19" name="연결선: 꺾임 18">
                <a:extLst>
                  <a:ext uri="{FF2B5EF4-FFF2-40B4-BE49-F238E27FC236}">
                    <a16:creationId xmlns:a16="http://schemas.microsoft.com/office/drawing/2014/main" id="{D884C8B5-2A20-4029-9E5A-DDB766576FED}"/>
                  </a:ext>
                </a:extLst>
              </p:cNvPr>
              <p:cNvCxnSpPr>
                <a:cxnSpLocks/>
                <a:stCxn id="17" idx="2"/>
                <a:endCxn id="30" idx="1"/>
              </p:cNvCxnSpPr>
              <p:nvPr/>
            </p:nvCxnSpPr>
            <p:spPr>
              <a:xfrm rot="16200000" flipH="1">
                <a:off x="1785642" y="3469348"/>
                <a:ext cx="115076" cy="489266"/>
              </a:xfrm>
              <a:prstGeom prst="bentConnector2">
                <a:avLst/>
              </a:prstGeom>
              <a:ln w="317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연결선: 꺾임 19">
                <a:extLst>
                  <a:ext uri="{FF2B5EF4-FFF2-40B4-BE49-F238E27FC236}">
                    <a16:creationId xmlns:a16="http://schemas.microsoft.com/office/drawing/2014/main" id="{930D48A4-1627-4462-BB48-0AD4FB0ED903}"/>
                  </a:ext>
                </a:extLst>
              </p:cNvPr>
              <p:cNvCxnSpPr>
                <a:cxnSpLocks/>
                <a:stCxn id="14" idx="2"/>
                <a:endCxn id="31" idx="3"/>
              </p:cNvCxnSpPr>
              <p:nvPr/>
            </p:nvCxnSpPr>
            <p:spPr>
              <a:xfrm rot="5400000">
                <a:off x="2921228" y="3011417"/>
                <a:ext cx="107050" cy="827904"/>
              </a:xfrm>
              <a:prstGeom prst="bentConnector2">
                <a:avLst/>
              </a:prstGeom>
              <a:ln w="317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연결선: 꺾임 20">
                <a:extLst>
                  <a:ext uri="{FF2B5EF4-FFF2-40B4-BE49-F238E27FC236}">
                    <a16:creationId xmlns:a16="http://schemas.microsoft.com/office/drawing/2014/main" id="{B6EFD482-D25F-4C47-ACE8-A604CA058E79}"/>
                  </a:ext>
                </a:extLst>
              </p:cNvPr>
              <p:cNvCxnSpPr>
                <a:cxnSpLocks/>
                <a:endCxn id="32" idx="3"/>
              </p:cNvCxnSpPr>
              <p:nvPr/>
            </p:nvCxnSpPr>
            <p:spPr>
              <a:xfrm rot="10800000">
                <a:off x="2956159" y="3679042"/>
                <a:ext cx="285570" cy="49895"/>
              </a:xfrm>
              <a:prstGeom prst="bentConnector3">
                <a:avLst/>
              </a:prstGeom>
              <a:ln w="317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연결선: 꺾임 21">
                <a:extLst>
                  <a:ext uri="{FF2B5EF4-FFF2-40B4-BE49-F238E27FC236}">
                    <a16:creationId xmlns:a16="http://schemas.microsoft.com/office/drawing/2014/main" id="{9C78ED6A-F199-406F-B194-0CB4F518A647}"/>
                  </a:ext>
                </a:extLst>
              </p:cNvPr>
              <p:cNvCxnSpPr/>
              <p:nvPr/>
            </p:nvCxnSpPr>
            <p:spPr>
              <a:xfrm flipV="1">
                <a:off x="1479559" y="4310848"/>
                <a:ext cx="636663" cy="299795"/>
              </a:xfrm>
              <a:prstGeom prst="bentConnector3">
                <a:avLst>
                  <a:gd name="adj1" fmla="val 1100"/>
                </a:avLst>
              </a:prstGeom>
              <a:ln w="317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연결선: 꺾임 22">
                <a:extLst>
                  <a:ext uri="{FF2B5EF4-FFF2-40B4-BE49-F238E27FC236}">
                    <a16:creationId xmlns:a16="http://schemas.microsoft.com/office/drawing/2014/main" id="{A8ED54F0-12D8-4F4A-93B6-B5AA1F0074F9}"/>
                  </a:ext>
                </a:extLst>
              </p:cNvPr>
              <p:cNvCxnSpPr>
                <a:cxnSpLocks/>
                <a:stCxn id="16" idx="0"/>
                <a:endCxn id="29" idx="3"/>
              </p:cNvCxnSpPr>
              <p:nvPr/>
            </p:nvCxnSpPr>
            <p:spPr>
              <a:xfrm rot="16200000" flipV="1">
                <a:off x="2723621" y="4219301"/>
                <a:ext cx="424686" cy="287225"/>
              </a:xfrm>
              <a:prstGeom prst="bentConnector2">
                <a:avLst/>
              </a:prstGeom>
              <a:ln w="317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자유형: 도형 23">
                <a:extLst>
                  <a:ext uri="{FF2B5EF4-FFF2-40B4-BE49-F238E27FC236}">
                    <a16:creationId xmlns:a16="http://schemas.microsoft.com/office/drawing/2014/main" id="{F584AB26-3ABC-4B50-A15E-D728FA9299F7}"/>
                  </a:ext>
                </a:extLst>
              </p:cNvPr>
              <p:cNvSpPr/>
              <p:nvPr/>
            </p:nvSpPr>
            <p:spPr>
              <a:xfrm>
                <a:off x="2202683" y="3780290"/>
                <a:ext cx="183053" cy="471931"/>
              </a:xfrm>
              <a:custGeom>
                <a:avLst/>
                <a:gdLst>
                  <a:gd name="connsiteX0" fmla="*/ 0 w 674911"/>
                  <a:gd name="connsiteY0" fmla="*/ 0 h 1429305"/>
                  <a:gd name="connsiteX1" fmla="*/ 674703 w 674911"/>
                  <a:gd name="connsiteY1" fmla="*/ 452761 h 1429305"/>
                  <a:gd name="connsiteX2" fmla="*/ 71021 w 674911"/>
                  <a:gd name="connsiteY2" fmla="*/ 1429305 h 14293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74911" h="1429305">
                    <a:moveTo>
                      <a:pt x="0" y="0"/>
                    </a:moveTo>
                    <a:cubicBezTo>
                      <a:pt x="331433" y="107271"/>
                      <a:pt x="662866" y="214543"/>
                      <a:pt x="674703" y="452761"/>
                    </a:cubicBezTo>
                    <a:cubicBezTo>
                      <a:pt x="686540" y="690979"/>
                      <a:pt x="190869" y="1262109"/>
                      <a:pt x="71021" y="1429305"/>
                    </a:cubicBezTo>
                  </a:path>
                </a:pathLst>
              </a:custGeom>
              <a:noFill/>
              <a:ln w="2540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latin typeface="-윤고딕330" panose="02030504000101010101" pitchFamily="18" charset="-127"/>
                  <a:ea typeface="-윤고딕330" panose="02030504000101010101" pitchFamily="18" charset="-127"/>
                </a:endParaRPr>
              </a:p>
            </p:txBody>
          </p:sp>
          <p:sp>
            <p:nvSpPr>
              <p:cNvPr id="25" name="자유형: 도형 24">
                <a:extLst>
                  <a:ext uri="{FF2B5EF4-FFF2-40B4-BE49-F238E27FC236}">
                    <a16:creationId xmlns:a16="http://schemas.microsoft.com/office/drawing/2014/main" id="{6B271289-A84F-4F55-B322-A1472BC37EDF}"/>
                  </a:ext>
                </a:extLst>
              </p:cNvPr>
              <p:cNvSpPr/>
              <p:nvPr/>
            </p:nvSpPr>
            <p:spPr>
              <a:xfrm>
                <a:off x="2198917" y="3728121"/>
                <a:ext cx="656961" cy="83653"/>
              </a:xfrm>
              <a:custGeom>
                <a:avLst/>
                <a:gdLst>
                  <a:gd name="connsiteX0" fmla="*/ 0 w 2422187"/>
                  <a:gd name="connsiteY0" fmla="*/ 48638 h 253355"/>
                  <a:gd name="connsiteX1" fmla="*/ 1225685 w 2422187"/>
                  <a:gd name="connsiteY1" fmla="*/ 252919 h 253355"/>
                  <a:gd name="connsiteX2" fmla="*/ 2422187 w 2422187"/>
                  <a:gd name="connsiteY2" fmla="*/ 0 h 2533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22187" h="253355">
                    <a:moveTo>
                      <a:pt x="0" y="48638"/>
                    </a:moveTo>
                    <a:cubicBezTo>
                      <a:pt x="410993" y="154831"/>
                      <a:pt x="821987" y="261025"/>
                      <a:pt x="1225685" y="252919"/>
                    </a:cubicBezTo>
                    <a:cubicBezTo>
                      <a:pt x="1629383" y="244813"/>
                      <a:pt x="2237361" y="58366"/>
                      <a:pt x="2422187" y="0"/>
                    </a:cubicBezTo>
                  </a:path>
                </a:pathLst>
              </a:custGeom>
              <a:noFill/>
              <a:ln w="2540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latin typeface="-윤고딕330" panose="02030504000101010101" pitchFamily="18" charset="-127"/>
                  <a:ea typeface="-윤고딕330" panose="02030504000101010101" pitchFamily="18" charset="-127"/>
                </a:endParaRPr>
              </a:p>
            </p:txBody>
          </p:sp>
          <p:sp>
            <p:nvSpPr>
              <p:cNvPr id="26" name="자유형: 도형 25">
                <a:extLst>
                  <a:ext uri="{FF2B5EF4-FFF2-40B4-BE49-F238E27FC236}">
                    <a16:creationId xmlns:a16="http://schemas.microsoft.com/office/drawing/2014/main" id="{8F5D9892-1777-49FD-BBCA-FA8D463DC553}"/>
                  </a:ext>
                </a:extLst>
              </p:cNvPr>
              <p:cNvSpPr/>
              <p:nvPr/>
            </p:nvSpPr>
            <p:spPr>
              <a:xfrm>
                <a:off x="2201555" y="3753815"/>
                <a:ext cx="506572" cy="346885"/>
              </a:xfrm>
              <a:custGeom>
                <a:avLst/>
                <a:gdLst>
                  <a:gd name="connsiteX0" fmla="*/ 0 w 1867710"/>
                  <a:gd name="connsiteY0" fmla="*/ 0 h 1050588"/>
                  <a:gd name="connsiteX1" fmla="*/ 1400783 w 1867710"/>
                  <a:gd name="connsiteY1" fmla="*/ 476656 h 1050588"/>
                  <a:gd name="connsiteX2" fmla="*/ 1867710 w 1867710"/>
                  <a:gd name="connsiteY2" fmla="*/ 1050588 h 10505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67710" h="1050588">
                    <a:moveTo>
                      <a:pt x="0" y="0"/>
                    </a:moveTo>
                    <a:cubicBezTo>
                      <a:pt x="544749" y="150779"/>
                      <a:pt x="1089498" y="301558"/>
                      <a:pt x="1400783" y="476656"/>
                    </a:cubicBezTo>
                    <a:cubicBezTo>
                      <a:pt x="1712068" y="651754"/>
                      <a:pt x="1708825" y="967903"/>
                      <a:pt x="1867710" y="1050588"/>
                    </a:cubicBezTo>
                  </a:path>
                </a:pathLst>
              </a:custGeom>
              <a:noFill/>
              <a:ln w="2540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latin typeface="-윤고딕330" panose="02030504000101010101" pitchFamily="18" charset="-127"/>
                  <a:ea typeface="-윤고딕330" panose="02030504000101010101" pitchFamily="18" charset="-127"/>
                </a:endParaRPr>
              </a:p>
            </p:txBody>
          </p:sp>
          <p:sp>
            <p:nvSpPr>
              <p:cNvPr id="27" name="자유형: 도형 26">
                <a:extLst>
                  <a:ext uri="{FF2B5EF4-FFF2-40B4-BE49-F238E27FC236}">
                    <a16:creationId xmlns:a16="http://schemas.microsoft.com/office/drawing/2014/main" id="{5FF273A3-E712-43BE-9964-F1AEF6A09126}"/>
                  </a:ext>
                </a:extLst>
              </p:cNvPr>
              <p:cNvSpPr/>
              <p:nvPr/>
            </p:nvSpPr>
            <p:spPr>
              <a:xfrm>
                <a:off x="2219655" y="3573950"/>
                <a:ext cx="398886" cy="677711"/>
              </a:xfrm>
              <a:custGeom>
                <a:avLst/>
                <a:gdLst>
                  <a:gd name="connsiteX0" fmla="*/ 1100587 w 1470675"/>
                  <a:gd name="connsiteY0" fmla="*/ 0 h 2052536"/>
                  <a:gd name="connsiteX1" fmla="*/ 1411872 w 1470675"/>
                  <a:gd name="connsiteY1" fmla="*/ 836578 h 2052536"/>
                  <a:gd name="connsiteX2" fmla="*/ 59727 w 1470675"/>
                  <a:gd name="connsiteY2" fmla="*/ 2052536 h 20525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70675" h="2052536">
                    <a:moveTo>
                      <a:pt x="1100587" y="0"/>
                    </a:moveTo>
                    <a:cubicBezTo>
                      <a:pt x="1342968" y="247244"/>
                      <a:pt x="1585349" y="494489"/>
                      <a:pt x="1411872" y="836578"/>
                    </a:cubicBezTo>
                    <a:cubicBezTo>
                      <a:pt x="1238395" y="1178667"/>
                      <a:pt x="-321273" y="2042808"/>
                      <a:pt x="59727" y="2052536"/>
                    </a:cubicBezTo>
                  </a:path>
                </a:pathLst>
              </a:custGeom>
              <a:noFill/>
              <a:ln w="2540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latin typeface="-윤고딕330" panose="02030504000101010101" pitchFamily="18" charset="-127"/>
                  <a:ea typeface="-윤고딕330" panose="02030504000101010101" pitchFamily="18" charset="-127"/>
                </a:endParaRPr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4A6744A-5FE1-4E92-9099-2FADA94FF4D5}"/>
                </a:ext>
              </a:extLst>
            </p:cNvPr>
            <p:cNvSpPr txBox="1"/>
            <p:nvPr/>
          </p:nvSpPr>
          <p:spPr>
            <a:xfrm>
              <a:off x="1232118" y="2222533"/>
              <a:ext cx="2368807" cy="27699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tx2">
                      <a:lumMod val="50000"/>
                    </a:schemeClr>
                  </a:solidFill>
                  <a:latin typeface="-윤고딕340" panose="02030504000101010101" pitchFamily="18" charset="-127"/>
                  <a:ea typeface="-윤고딕340" panose="02030504000101010101" pitchFamily="18" charset="-127"/>
                </a:rPr>
                <a:t>은행 살펴보기</a:t>
              </a:r>
              <a:endParaRPr lang="ko-KR" altLang="en-US" sz="1100">
                <a:solidFill>
                  <a:schemeClr val="tx2">
                    <a:lumMod val="50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753F336B-CAE6-4634-BF49-37E9A34270C4}"/>
              </a:ext>
            </a:extLst>
          </p:cNvPr>
          <p:cNvGrpSpPr/>
          <p:nvPr/>
        </p:nvGrpSpPr>
        <p:grpSpPr>
          <a:xfrm>
            <a:off x="8195641" y="697818"/>
            <a:ext cx="3177360" cy="4349709"/>
            <a:chOff x="9118312" y="1602024"/>
            <a:chExt cx="3177360" cy="4349709"/>
          </a:xfrm>
        </p:grpSpPr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0CCA889F-A681-456C-8889-C390A4A84A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118312" y="1602024"/>
              <a:ext cx="3177360" cy="4349709"/>
            </a:xfrm>
            <a:prstGeom prst="rect">
              <a:avLst/>
            </a:prstGeom>
            <a:ln w="12700">
              <a:solidFill>
                <a:schemeClr val="bg2">
                  <a:lumMod val="25000"/>
                </a:schemeClr>
              </a:solidFill>
            </a:ln>
          </p:spPr>
        </p:pic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24AE4316-1797-44A1-8CD2-08CDF90EEC04}"/>
                </a:ext>
              </a:extLst>
            </p:cNvPr>
            <p:cNvSpPr/>
            <p:nvPr/>
          </p:nvSpPr>
          <p:spPr>
            <a:xfrm>
              <a:off x="9568636" y="2125354"/>
              <a:ext cx="2368807" cy="338059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2898ED94-0187-4341-9CC2-650EC7C6C9FF}"/>
                </a:ext>
              </a:extLst>
            </p:cNvPr>
            <p:cNvSpPr txBox="1"/>
            <p:nvPr/>
          </p:nvSpPr>
          <p:spPr>
            <a:xfrm>
              <a:off x="9587470" y="2140472"/>
              <a:ext cx="2368807" cy="27699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tx2">
                      <a:lumMod val="50000"/>
                    </a:schemeClr>
                  </a:solidFill>
                  <a:latin typeface="-윤고딕340" panose="02030504000101010101" pitchFamily="18" charset="-127"/>
                  <a:ea typeface="-윤고딕340" panose="02030504000101010101" pitchFamily="18" charset="-127"/>
                </a:rPr>
                <a:t>은행 살펴보기</a:t>
              </a:r>
              <a:endParaRPr lang="ko-KR" altLang="en-US" sz="1100">
                <a:solidFill>
                  <a:schemeClr val="tx2">
                    <a:lumMod val="50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7C08E889-0D16-4AC0-B763-06E23BBE640C}"/>
                </a:ext>
              </a:extLst>
            </p:cNvPr>
            <p:cNvGrpSpPr/>
            <p:nvPr/>
          </p:nvGrpSpPr>
          <p:grpSpPr>
            <a:xfrm>
              <a:off x="9899177" y="3638166"/>
              <a:ext cx="1707724" cy="1200329"/>
              <a:chOff x="4911301" y="3439936"/>
              <a:chExt cx="1707724" cy="1200329"/>
            </a:xfrm>
          </p:grpSpPr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99586445-BB0D-4290-9B5D-31E58A1CFC9D}"/>
                  </a:ext>
                </a:extLst>
              </p:cNvPr>
              <p:cNvSpPr txBox="1"/>
              <p:nvPr/>
            </p:nvSpPr>
            <p:spPr>
              <a:xfrm>
                <a:off x="4911301" y="3439936"/>
                <a:ext cx="1707724" cy="1200329"/>
              </a:xfrm>
              <a:prstGeom prst="rect">
                <a:avLst/>
              </a:prstGeom>
              <a:noFill/>
              <a:ln w="254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800"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IBK </a:t>
                </a:r>
                <a:r>
                  <a:rPr lang="ko-KR" altLang="en-US" sz="800"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기업은행 한국산업기술대점</a:t>
                </a:r>
                <a:endParaRPr lang="en-US" altLang="ko-KR" sz="800">
                  <a:latin typeface="-윤고딕330" panose="02030504000101010101" pitchFamily="18" charset="-127"/>
                  <a:ea typeface="-윤고딕330" panose="02030504000101010101" pitchFamily="18" charset="-127"/>
                </a:endParaRPr>
              </a:p>
              <a:p>
                <a:r>
                  <a:rPr lang="ko-KR" altLang="en-US" sz="800"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주소 </a:t>
                </a:r>
                <a:r>
                  <a:rPr lang="en-US" altLang="ko-KR" sz="800"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: </a:t>
                </a:r>
                <a:r>
                  <a:rPr lang="ko-KR" altLang="en-US" sz="800"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경기 시흥시 산기대학로 </a:t>
                </a:r>
                <a:r>
                  <a:rPr lang="en-US" altLang="ko-KR" sz="800"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237 </a:t>
                </a:r>
                <a:r>
                  <a:rPr lang="ko-KR" altLang="en-US" sz="800"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한국산업기술대학교</a:t>
                </a:r>
                <a:endParaRPr lang="en-US" altLang="ko-KR" sz="800">
                  <a:latin typeface="-윤고딕330" panose="02030504000101010101" pitchFamily="18" charset="-127"/>
                  <a:ea typeface="-윤고딕330" panose="02030504000101010101" pitchFamily="18" charset="-127"/>
                </a:endParaRPr>
              </a:p>
              <a:p>
                <a:r>
                  <a:rPr lang="ko-KR" altLang="en-US" sz="800"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지번 경기 시흥시 정왕동 </a:t>
                </a:r>
                <a:r>
                  <a:rPr lang="en-US" altLang="ko-KR" sz="800"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2121-1</a:t>
                </a:r>
              </a:p>
              <a:p>
                <a:r>
                  <a:rPr lang="ko-KR" altLang="en-US" sz="800"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전화 </a:t>
                </a:r>
                <a:r>
                  <a:rPr lang="en-US" altLang="ko-KR" sz="800"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: 031-8041-1800</a:t>
                </a:r>
              </a:p>
              <a:p>
                <a:r>
                  <a:rPr lang="ko-KR" altLang="en-US" sz="800"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영업 </a:t>
                </a:r>
                <a:r>
                  <a:rPr lang="en-US" altLang="ko-KR" sz="800"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: </a:t>
                </a:r>
                <a:r>
                  <a:rPr lang="ko-KR" altLang="en-US" sz="800"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평일 </a:t>
                </a:r>
                <a:r>
                  <a:rPr lang="en-US" altLang="ko-KR" sz="800"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09:00 ~ 16:00</a:t>
                </a:r>
                <a:br>
                  <a:rPr lang="en-US" altLang="ko-KR" sz="800">
                    <a:latin typeface="-윤고딕330" panose="02030504000101010101" pitchFamily="18" charset="-127"/>
                    <a:ea typeface="-윤고딕330" panose="02030504000101010101" pitchFamily="18" charset="-127"/>
                  </a:rPr>
                </a:br>
                <a:endParaRPr lang="en-US" altLang="ko-KR" sz="800">
                  <a:latin typeface="-윤고딕330" panose="02030504000101010101" pitchFamily="18" charset="-127"/>
                  <a:ea typeface="-윤고딕330" panose="02030504000101010101" pitchFamily="18" charset="-127"/>
                </a:endParaRPr>
              </a:p>
              <a:p>
                <a:r>
                  <a:rPr lang="ko-KR" altLang="en-US" sz="800"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대기인원 </a:t>
                </a:r>
                <a:r>
                  <a:rPr lang="en-US" altLang="ko-KR" sz="800" dirty="0"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: 12</a:t>
                </a:r>
                <a:r>
                  <a:rPr lang="ko-KR" altLang="en-US" sz="800" dirty="0"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명</a:t>
                </a:r>
                <a:endParaRPr lang="en-US" altLang="ko-KR" sz="800" dirty="0">
                  <a:latin typeface="-윤고딕330" panose="02030504000101010101" pitchFamily="18" charset="-127"/>
                  <a:ea typeface="-윤고딕330" panose="02030504000101010101" pitchFamily="18" charset="-127"/>
                </a:endParaRPr>
              </a:p>
              <a:p>
                <a:r>
                  <a:rPr lang="ko-KR" altLang="en-US" sz="800"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예상시간 </a:t>
                </a:r>
                <a:r>
                  <a:rPr lang="en-US" altLang="ko-KR" sz="800" dirty="0"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: 30</a:t>
                </a:r>
                <a:r>
                  <a:rPr lang="ko-KR" altLang="en-US" sz="800" dirty="0"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분</a:t>
                </a:r>
              </a:p>
            </p:txBody>
          </p:sp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D5BC5285-362B-4A8B-9534-13F79FE1385D}"/>
                  </a:ext>
                </a:extLst>
              </p:cNvPr>
              <p:cNvSpPr/>
              <p:nvPr/>
            </p:nvSpPr>
            <p:spPr>
              <a:xfrm>
                <a:off x="5007748" y="3852797"/>
                <a:ext cx="224143" cy="118662"/>
              </a:xfrm>
              <a:prstGeom prst="rect">
                <a:avLst/>
              </a:prstGeom>
              <a:noFill/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451982E8-56D0-4A1B-BD54-CA03E1B359E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863298" y="2886389"/>
              <a:ext cx="1858433" cy="488232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72850C6F-E9DB-401B-B248-E376098A369A}"/>
                </a:ext>
              </a:extLst>
            </p:cNvPr>
            <p:cNvSpPr txBox="1"/>
            <p:nvPr/>
          </p:nvSpPr>
          <p:spPr>
            <a:xfrm>
              <a:off x="9901117" y="5042558"/>
              <a:ext cx="514571" cy="253916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b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전화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9266AAD-4C9C-4ED4-8EBE-B775933C0149}"/>
                </a:ext>
              </a:extLst>
            </p:cNvPr>
            <p:cNvSpPr txBox="1"/>
            <p:nvPr/>
          </p:nvSpPr>
          <p:spPr>
            <a:xfrm>
              <a:off x="10834323" y="5035388"/>
              <a:ext cx="768332" cy="253916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b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예약하기</a:t>
              </a:r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A253ED2B-3E5B-48D5-A594-51F8520E0CA2}"/>
              </a:ext>
            </a:extLst>
          </p:cNvPr>
          <p:cNvGrpSpPr/>
          <p:nvPr/>
        </p:nvGrpSpPr>
        <p:grpSpPr>
          <a:xfrm>
            <a:off x="7607351" y="2285196"/>
            <a:ext cx="3177360" cy="4349709"/>
            <a:chOff x="2208476" y="1681590"/>
            <a:chExt cx="3177360" cy="4349709"/>
          </a:xfrm>
        </p:grpSpPr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A3BB1346-4AEF-4DFA-B1C5-9B08D0902280}"/>
                </a:ext>
              </a:extLst>
            </p:cNvPr>
            <p:cNvGrpSpPr/>
            <p:nvPr/>
          </p:nvGrpSpPr>
          <p:grpSpPr>
            <a:xfrm>
              <a:off x="2208476" y="1681590"/>
              <a:ext cx="3177360" cy="4349709"/>
              <a:chOff x="762960" y="1684085"/>
              <a:chExt cx="3177360" cy="4349709"/>
            </a:xfrm>
          </p:grpSpPr>
          <p:pic>
            <p:nvPicPr>
              <p:cNvPr id="87" name="그림 86">
                <a:extLst>
                  <a:ext uri="{FF2B5EF4-FFF2-40B4-BE49-F238E27FC236}">
                    <a16:creationId xmlns:a16="http://schemas.microsoft.com/office/drawing/2014/main" id="{A05BC7C1-BC94-4CA4-BDE3-DC500212F6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62960" y="1684085"/>
                <a:ext cx="3177360" cy="4349709"/>
              </a:xfrm>
              <a:prstGeom prst="rect">
                <a:avLst/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</p:pic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EF7AB7D2-0A35-4CB5-B50F-2F1CA09B683E}"/>
                  </a:ext>
                </a:extLst>
              </p:cNvPr>
              <p:cNvSpPr/>
              <p:nvPr/>
            </p:nvSpPr>
            <p:spPr>
              <a:xfrm>
                <a:off x="1213284" y="2207415"/>
                <a:ext cx="2368807" cy="338059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9ED7402F-9598-4C0B-8EA7-599C1D0A9AF6}"/>
                </a:ext>
              </a:extLst>
            </p:cNvPr>
            <p:cNvGrpSpPr/>
            <p:nvPr/>
          </p:nvGrpSpPr>
          <p:grpSpPr>
            <a:xfrm>
              <a:off x="2902547" y="3188991"/>
              <a:ext cx="1903236" cy="1787104"/>
              <a:chOff x="2379211" y="932163"/>
              <a:chExt cx="7972148" cy="5486388"/>
            </a:xfrm>
          </p:grpSpPr>
          <p:pic>
            <p:nvPicPr>
              <p:cNvPr id="76" name="그림 75" descr="텍스트, 지도이(가) 표시된 사진&#10;&#10;매우 높은 신뢰도로 생성된 설명">
                <a:extLst>
                  <a:ext uri="{FF2B5EF4-FFF2-40B4-BE49-F238E27FC236}">
                    <a16:creationId xmlns:a16="http://schemas.microsoft.com/office/drawing/2014/main" id="{ACB105A5-A009-4710-B853-BA02F3F2B0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79211" y="932163"/>
                <a:ext cx="7972148" cy="5486388"/>
              </a:xfrm>
              <a:prstGeom prst="rect">
                <a:avLst/>
              </a:prstGeom>
            </p:spPr>
          </p:pic>
          <p:pic>
            <p:nvPicPr>
              <p:cNvPr id="77" name="그래픽 76" descr="건물">
                <a:extLst>
                  <a:ext uri="{FF2B5EF4-FFF2-40B4-BE49-F238E27FC236}">
                    <a16:creationId xmlns:a16="http://schemas.microsoft.com/office/drawing/2014/main" id="{C282A7B5-F7DC-4A2B-8EDE-580EABED50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6908307" y="3606553"/>
                <a:ext cx="457200" cy="457200"/>
              </a:xfrm>
              <a:prstGeom prst="rect">
                <a:avLst/>
              </a:prstGeom>
            </p:spPr>
          </p:pic>
          <p:pic>
            <p:nvPicPr>
              <p:cNvPr id="78" name="그래픽 77" descr="건물">
                <a:extLst>
                  <a:ext uri="{FF2B5EF4-FFF2-40B4-BE49-F238E27FC236}">
                    <a16:creationId xmlns:a16="http://schemas.microsoft.com/office/drawing/2014/main" id="{8D03B1AD-6BF4-45AE-85F7-F220FB9784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4743635" y="2470955"/>
                <a:ext cx="457200" cy="457200"/>
              </a:xfrm>
              <a:prstGeom prst="rect">
                <a:avLst/>
              </a:prstGeom>
            </p:spPr>
          </p:pic>
          <p:pic>
            <p:nvPicPr>
              <p:cNvPr id="79" name="그래픽 78" descr="건물">
                <a:extLst>
                  <a:ext uri="{FF2B5EF4-FFF2-40B4-BE49-F238E27FC236}">
                    <a16:creationId xmlns:a16="http://schemas.microsoft.com/office/drawing/2014/main" id="{523F3169-BFB6-4B9F-912D-535E0D24CD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6046618" y="1594281"/>
                <a:ext cx="457200" cy="457200"/>
              </a:xfrm>
              <a:prstGeom prst="rect">
                <a:avLst/>
              </a:prstGeom>
            </p:spPr>
          </p:pic>
          <p:pic>
            <p:nvPicPr>
              <p:cNvPr id="80" name="그래픽 79" descr="건물">
                <a:extLst>
                  <a:ext uri="{FF2B5EF4-FFF2-40B4-BE49-F238E27FC236}">
                    <a16:creationId xmlns:a16="http://schemas.microsoft.com/office/drawing/2014/main" id="{D36920D4-E288-4EC4-9A72-3DCA1D3315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7517907" y="2193897"/>
                <a:ext cx="457200" cy="457200"/>
              </a:xfrm>
              <a:prstGeom prst="rect">
                <a:avLst/>
              </a:prstGeom>
            </p:spPr>
          </p:pic>
          <p:pic>
            <p:nvPicPr>
              <p:cNvPr id="81" name="그래픽 80" descr="건물">
                <a:extLst>
                  <a:ext uri="{FF2B5EF4-FFF2-40B4-BE49-F238E27FC236}">
                    <a16:creationId xmlns:a16="http://schemas.microsoft.com/office/drawing/2014/main" id="{95A55D8F-DF7F-4622-AFE4-1F07F019DB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4826494" y="4063753"/>
                <a:ext cx="457200" cy="457200"/>
              </a:xfrm>
              <a:prstGeom prst="rect">
                <a:avLst/>
              </a:prstGeom>
            </p:spPr>
          </p:pic>
          <p:cxnSp>
            <p:nvCxnSpPr>
              <p:cNvPr id="82" name="직선 연결선 81">
                <a:extLst>
                  <a:ext uri="{FF2B5EF4-FFF2-40B4-BE49-F238E27FC236}">
                    <a16:creationId xmlns:a16="http://schemas.microsoft.com/office/drawing/2014/main" id="{FFC06F4E-3591-4473-8786-F5A6064D80D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141651" y="1982696"/>
                <a:ext cx="954349" cy="547261"/>
              </a:xfrm>
              <a:prstGeom prst="line">
                <a:avLst/>
              </a:prstGeom>
              <a:ln w="38100" cmpd="sng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직선 연결선 82">
                <a:extLst>
                  <a:ext uri="{FF2B5EF4-FFF2-40B4-BE49-F238E27FC236}">
                    <a16:creationId xmlns:a16="http://schemas.microsoft.com/office/drawing/2014/main" id="{3A8DDC4A-FC32-4E03-B764-CC080D9F6EF9}"/>
                  </a:ext>
                </a:extLst>
              </p:cNvPr>
              <p:cNvCxnSpPr>
                <a:cxnSpLocks/>
                <a:endCxn id="81" idx="0"/>
              </p:cNvCxnSpPr>
              <p:nvPr/>
            </p:nvCxnSpPr>
            <p:spPr>
              <a:xfrm>
                <a:off x="5023362" y="2928155"/>
                <a:ext cx="31732" cy="1135598"/>
              </a:xfrm>
              <a:prstGeom prst="line">
                <a:avLst/>
              </a:prstGeom>
              <a:ln w="38100" cmpd="sng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직선 연결선 83">
                <a:extLst>
                  <a:ext uri="{FF2B5EF4-FFF2-40B4-BE49-F238E27FC236}">
                    <a16:creationId xmlns:a16="http://schemas.microsoft.com/office/drawing/2014/main" id="{0CA5104B-6B15-424B-867A-DAE8556ECA7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494016" y="1927938"/>
                <a:ext cx="1023892" cy="426861"/>
              </a:xfrm>
              <a:prstGeom prst="line">
                <a:avLst/>
              </a:prstGeom>
              <a:ln w="38100" cmpd="sng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직선 연결선 84">
                <a:extLst>
                  <a:ext uri="{FF2B5EF4-FFF2-40B4-BE49-F238E27FC236}">
                    <a16:creationId xmlns:a16="http://schemas.microsoft.com/office/drawing/2014/main" id="{E2BE8E65-BD8D-4879-825D-1EC89B11071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227651" y="2713599"/>
                <a:ext cx="518856" cy="892954"/>
              </a:xfrm>
              <a:prstGeom prst="line">
                <a:avLst/>
              </a:prstGeom>
              <a:ln w="38100" cmpd="sng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직선 연결선 85">
                <a:extLst>
                  <a:ext uri="{FF2B5EF4-FFF2-40B4-BE49-F238E27FC236}">
                    <a16:creationId xmlns:a16="http://schemas.microsoft.com/office/drawing/2014/main" id="{589B4B71-5175-4A38-BE49-53302F7E0180}"/>
                  </a:ext>
                </a:extLst>
              </p:cNvPr>
              <p:cNvCxnSpPr>
                <a:cxnSpLocks/>
                <a:endCxn id="77" idx="1"/>
              </p:cNvCxnSpPr>
              <p:nvPr/>
            </p:nvCxnSpPr>
            <p:spPr>
              <a:xfrm flipV="1">
                <a:off x="5200835" y="3835153"/>
                <a:ext cx="1707472" cy="457200"/>
              </a:xfrm>
              <a:prstGeom prst="line">
                <a:avLst/>
              </a:prstGeom>
              <a:ln w="38100" cmpd="sng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12DBFAA9-F123-4BC6-A09D-3F14800B5A20}"/>
                </a:ext>
              </a:extLst>
            </p:cNvPr>
            <p:cNvSpPr txBox="1"/>
            <p:nvPr/>
          </p:nvSpPr>
          <p:spPr>
            <a:xfrm>
              <a:off x="4324894" y="2789886"/>
              <a:ext cx="595759" cy="584775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800" dirty="0">
                  <a:latin typeface="-윤고딕330" panose="02030504000101010101" pitchFamily="18" charset="-127"/>
                  <a:ea typeface="-윤고딕330" panose="02030504000101010101" pitchFamily="18" charset="-127"/>
                </a:rPr>
                <a:t>대기인원 </a:t>
              </a:r>
              <a:r>
                <a:rPr lang="en-US" altLang="ko-KR" sz="800" dirty="0">
                  <a:latin typeface="-윤고딕330" panose="02030504000101010101" pitchFamily="18" charset="-127"/>
                  <a:ea typeface="-윤고딕330" panose="02030504000101010101" pitchFamily="18" charset="-127"/>
                </a:rPr>
                <a:t>: 12</a:t>
              </a:r>
              <a:r>
                <a:rPr lang="ko-KR" altLang="en-US" sz="800" dirty="0">
                  <a:latin typeface="-윤고딕330" panose="02030504000101010101" pitchFamily="18" charset="-127"/>
                  <a:ea typeface="-윤고딕330" panose="02030504000101010101" pitchFamily="18" charset="-127"/>
                </a:rPr>
                <a:t>명</a:t>
              </a:r>
              <a:endParaRPr lang="en-US" altLang="ko-KR" sz="800" dirty="0"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  <a:p>
              <a:r>
                <a:rPr lang="ko-KR" altLang="en-US" sz="800">
                  <a:latin typeface="-윤고딕330" panose="02030504000101010101" pitchFamily="18" charset="-127"/>
                  <a:ea typeface="-윤고딕330" panose="02030504000101010101" pitchFamily="18" charset="-127"/>
                </a:rPr>
                <a:t>예상시간 </a:t>
              </a:r>
              <a:r>
                <a:rPr lang="en-US" altLang="ko-KR" sz="800" dirty="0">
                  <a:latin typeface="-윤고딕330" panose="02030504000101010101" pitchFamily="18" charset="-127"/>
                  <a:ea typeface="-윤고딕330" panose="02030504000101010101" pitchFamily="18" charset="-127"/>
                </a:rPr>
                <a:t>: 30</a:t>
              </a:r>
              <a:r>
                <a:rPr lang="ko-KR" altLang="en-US" sz="800" dirty="0">
                  <a:latin typeface="-윤고딕330" panose="02030504000101010101" pitchFamily="18" charset="-127"/>
                  <a:ea typeface="-윤고딕330" panose="02030504000101010101" pitchFamily="18" charset="-127"/>
                </a:rPr>
                <a:t>분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42314CCF-99FE-4135-AA94-E703BACCE105}"/>
                </a:ext>
              </a:extLst>
            </p:cNvPr>
            <p:cNvSpPr txBox="1"/>
            <p:nvPr/>
          </p:nvSpPr>
          <p:spPr>
            <a:xfrm>
              <a:off x="4429890" y="3590604"/>
              <a:ext cx="601822" cy="584775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800" dirty="0">
                  <a:latin typeface="-윤고딕330" panose="02030504000101010101" pitchFamily="18" charset="-127"/>
                  <a:ea typeface="-윤고딕330" panose="02030504000101010101" pitchFamily="18" charset="-127"/>
                </a:rPr>
                <a:t>대기인원 </a:t>
              </a:r>
              <a:r>
                <a:rPr lang="en-US" altLang="ko-KR" sz="800" dirty="0">
                  <a:latin typeface="-윤고딕330" panose="02030504000101010101" pitchFamily="18" charset="-127"/>
                  <a:ea typeface="-윤고딕330" panose="02030504000101010101" pitchFamily="18" charset="-127"/>
                </a:rPr>
                <a:t>: 22</a:t>
              </a:r>
              <a:r>
                <a:rPr lang="ko-KR" altLang="en-US" sz="800" dirty="0">
                  <a:latin typeface="-윤고딕330" panose="02030504000101010101" pitchFamily="18" charset="-127"/>
                  <a:ea typeface="-윤고딕330" panose="02030504000101010101" pitchFamily="18" charset="-127"/>
                </a:rPr>
                <a:t>명</a:t>
              </a:r>
              <a:endParaRPr lang="en-US" altLang="ko-KR" sz="800" dirty="0"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  <a:p>
              <a:r>
                <a:rPr lang="ko-KR" altLang="en-US" sz="800">
                  <a:latin typeface="-윤고딕330" panose="02030504000101010101" pitchFamily="18" charset="-127"/>
                  <a:ea typeface="-윤고딕330" panose="02030504000101010101" pitchFamily="18" charset="-127"/>
                </a:rPr>
                <a:t>예상시간 </a:t>
              </a:r>
              <a:r>
                <a:rPr lang="en-US" altLang="ko-KR" sz="800" dirty="0">
                  <a:latin typeface="-윤고딕330" panose="02030504000101010101" pitchFamily="18" charset="-127"/>
                  <a:ea typeface="-윤고딕330" panose="02030504000101010101" pitchFamily="18" charset="-127"/>
                </a:rPr>
                <a:t>: 1</a:t>
              </a:r>
              <a:r>
                <a:rPr lang="ko-KR" altLang="en-US" sz="800" dirty="0">
                  <a:latin typeface="-윤고딕330" panose="02030504000101010101" pitchFamily="18" charset="-127"/>
                  <a:ea typeface="-윤고딕330" panose="02030504000101010101" pitchFamily="18" charset="-127"/>
                </a:rPr>
                <a:t>시간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87F8CB2C-B9F7-4E1D-85B3-BBB134E93DF6}"/>
                </a:ext>
              </a:extLst>
            </p:cNvPr>
            <p:cNvSpPr txBox="1"/>
            <p:nvPr/>
          </p:nvSpPr>
          <p:spPr>
            <a:xfrm>
              <a:off x="4048990" y="4549031"/>
              <a:ext cx="598288" cy="584775"/>
            </a:xfrm>
            <a:prstGeom prst="rect">
              <a:avLst/>
            </a:prstGeom>
            <a:noFill/>
            <a:ln w="25400"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800" dirty="0">
                  <a:latin typeface="-윤고딕330" panose="02030504000101010101" pitchFamily="18" charset="-127"/>
                  <a:ea typeface="-윤고딕330" panose="02030504000101010101" pitchFamily="18" charset="-127"/>
                </a:rPr>
                <a:t>대기인원 </a:t>
              </a:r>
              <a:r>
                <a:rPr lang="en-US" altLang="ko-KR" sz="800" dirty="0">
                  <a:latin typeface="-윤고딕330" panose="02030504000101010101" pitchFamily="18" charset="-127"/>
                  <a:ea typeface="-윤고딕330" panose="02030504000101010101" pitchFamily="18" charset="-127"/>
                </a:rPr>
                <a:t>: 4</a:t>
              </a:r>
              <a:r>
                <a:rPr lang="ko-KR" altLang="en-US" sz="800" dirty="0">
                  <a:latin typeface="-윤고딕330" panose="02030504000101010101" pitchFamily="18" charset="-127"/>
                  <a:ea typeface="-윤고딕330" panose="02030504000101010101" pitchFamily="18" charset="-127"/>
                </a:rPr>
                <a:t>명</a:t>
              </a:r>
              <a:endParaRPr lang="en-US" altLang="ko-KR" sz="800" dirty="0"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  <a:p>
              <a:r>
                <a:rPr lang="ko-KR" altLang="en-US" sz="800" dirty="0">
                  <a:latin typeface="-윤고딕330" panose="02030504000101010101" pitchFamily="18" charset="-127"/>
                  <a:ea typeface="-윤고딕330" panose="02030504000101010101" pitchFamily="18" charset="-127"/>
                </a:rPr>
                <a:t>예상시간 </a:t>
              </a:r>
              <a:r>
                <a:rPr lang="en-US" altLang="ko-KR" sz="800" dirty="0">
                  <a:latin typeface="-윤고딕330" panose="02030504000101010101" pitchFamily="18" charset="-127"/>
                  <a:ea typeface="-윤고딕330" panose="02030504000101010101" pitchFamily="18" charset="-127"/>
                </a:rPr>
                <a:t>: 12</a:t>
              </a:r>
              <a:r>
                <a:rPr lang="ko-KR" altLang="en-US" sz="800" dirty="0">
                  <a:latin typeface="-윤고딕330" panose="02030504000101010101" pitchFamily="18" charset="-127"/>
                  <a:ea typeface="-윤고딕330" panose="02030504000101010101" pitchFamily="18" charset="-127"/>
                </a:rPr>
                <a:t>분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C4B7D7E2-6285-4355-8DF5-99BFA1A3B996}"/>
                </a:ext>
              </a:extLst>
            </p:cNvPr>
            <p:cNvSpPr txBox="1"/>
            <p:nvPr/>
          </p:nvSpPr>
          <p:spPr>
            <a:xfrm>
              <a:off x="2735891" y="3067617"/>
              <a:ext cx="592896" cy="584775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800" dirty="0">
                  <a:latin typeface="-윤고딕330" panose="02030504000101010101" pitchFamily="18" charset="-127"/>
                  <a:ea typeface="-윤고딕330" panose="02030504000101010101" pitchFamily="18" charset="-127"/>
                </a:rPr>
                <a:t>대기인원 </a:t>
              </a:r>
              <a:r>
                <a:rPr lang="en-US" altLang="ko-KR" sz="800" dirty="0">
                  <a:latin typeface="-윤고딕330" panose="02030504000101010101" pitchFamily="18" charset="-127"/>
                  <a:ea typeface="-윤고딕330" panose="02030504000101010101" pitchFamily="18" charset="-127"/>
                </a:rPr>
                <a:t>: 7</a:t>
              </a:r>
              <a:r>
                <a:rPr lang="ko-KR" altLang="en-US" sz="800" dirty="0">
                  <a:latin typeface="-윤고딕330" panose="02030504000101010101" pitchFamily="18" charset="-127"/>
                  <a:ea typeface="-윤고딕330" panose="02030504000101010101" pitchFamily="18" charset="-127"/>
                </a:rPr>
                <a:t>명</a:t>
              </a:r>
              <a:endParaRPr lang="en-US" altLang="ko-KR" sz="800" dirty="0"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  <a:p>
              <a:r>
                <a:rPr lang="ko-KR" altLang="en-US" sz="800">
                  <a:latin typeface="-윤고딕330" panose="02030504000101010101" pitchFamily="18" charset="-127"/>
                  <a:ea typeface="-윤고딕330" panose="02030504000101010101" pitchFamily="18" charset="-127"/>
                </a:rPr>
                <a:t>예상시간 </a:t>
              </a:r>
              <a:r>
                <a:rPr lang="en-US" altLang="ko-KR" sz="800" dirty="0">
                  <a:latin typeface="-윤고딕330" panose="02030504000101010101" pitchFamily="18" charset="-127"/>
                  <a:ea typeface="-윤고딕330" panose="02030504000101010101" pitchFamily="18" charset="-127"/>
                </a:rPr>
                <a:t>: 18</a:t>
              </a:r>
              <a:r>
                <a:rPr lang="ko-KR" altLang="en-US" sz="800" dirty="0">
                  <a:latin typeface="-윤고딕330" panose="02030504000101010101" pitchFamily="18" charset="-127"/>
                  <a:ea typeface="-윤고딕330" panose="02030504000101010101" pitchFamily="18" charset="-127"/>
                </a:rPr>
                <a:t>분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8AB28862-CDB9-4683-938C-D8922140F2F5}"/>
                </a:ext>
              </a:extLst>
            </p:cNvPr>
            <p:cNvSpPr txBox="1"/>
            <p:nvPr/>
          </p:nvSpPr>
          <p:spPr>
            <a:xfrm>
              <a:off x="2740145" y="4583564"/>
              <a:ext cx="726874" cy="584775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800" dirty="0">
                  <a:latin typeface="-윤고딕330" panose="02030504000101010101" pitchFamily="18" charset="-127"/>
                  <a:ea typeface="-윤고딕330" panose="02030504000101010101" pitchFamily="18" charset="-127"/>
                </a:rPr>
                <a:t>대기인원 </a:t>
              </a:r>
              <a:r>
                <a:rPr lang="en-US" altLang="ko-KR" sz="800" dirty="0">
                  <a:latin typeface="-윤고딕330" panose="02030504000101010101" pitchFamily="18" charset="-127"/>
                  <a:ea typeface="-윤고딕330" panose="02030504000101010101" pitchFamily="18" charset="-127"/>
                </a:rPr>
                <a:t>: 36</a:t>
              </a:r>
              <a:r>
                <a:rPr lang="ko-KR" altLang="en-US" sz="800" dirty="0">
                  <a:latin typeface="-윤고딕330" panose="02030504000101010101" pitchFamily="18" charset="-127"/>
                  <a:ea typeface="-윤고딕330" panose="02030504000101010101" pitchFamily="18" charset="-127"/>
                </a:rPr>
                <a:t>명</a:t>
              </a:r>
              <a:endParaRPr lang="en-US" altLang="ko-KR" sz="800" dirty="0"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  <a:p>
              <a:r>
                <a:rPr lang="ko-KR" altLang="en-US" sz="800">
                  <a:latin typeface="-윤고딕330" panose="02030504000101010101" pitchFamily="18" charset="-127"/>
                  <a:ea typeface="-윤고딕330" panose="02030504000101010101" pitchFamily="18" charset="-127"/>
                </a:rPr>
                <a:t>예상시간 </a:t>
              </a:r>
              <a:r>
                <a:rPr lang="en-US" altLang="ko-KR" sz="800" dirty="0">
                  <a:latin typeface="-윤고딕330" panose="02030504000101010101" pitchFamily="18" charset="-127"/>
                  <a:ea typeface="-윤고딕330" panose="02030504000101010101" pitchFamily="18" charset="-127"/>
                </a:rPr>
                <a:t>: 1</a:t>
              </a:r>
              <a:r>
                <a:rPr lang="ko-KR" altLang="en-US" sz="800" dirty="0">
                  <a:latin typeface="-윤고딕330" panose="02030504000101010101" pitchFamily="18" charset="-127"/>
                  <a:ea typeface="-윤고딕330" panose="02030504000101010101" pitchFamily="18" charset="-127"/>
                </a:rPr>
                <a:t>시간 </a:t>
              </a:r>
              <a:r>
                <a:rPr lang="en-US" altLang="ko-KR" sz="800" dirty="0">
                  <a:latin typeface="-윤고딕330" panose="02030504000101010101" pitchFamily="18" charset="-127"/>
                  <a:ea typeface="-윤고딕330" panose="02030504000101010101" pitchFamily="18" charset="-127"/>
                </a:rPr>
                <a:t>30</a:t>
              </a:r>
              <a:r>
                <a:rPr lang="ko-KR" altLang="en-US" sz="800" dirty="0">
                  <a:latin typeface="-윤고딕330" panose="02030504000101010101" pitchFamily="18" charset="-127"/>
                  <a:ea typeface="-윤고딕330" panose="02030504000101010101" pitchFamily="18" charset="-127"/>
                </a:rPr>
                <a:t>분</a:t>
              </a:r>
            </a:p>
          </p:txBody>
        </p:sp>
        <p:cxnSp>
          <p:nvCxnSpPr>
            <p:cNvPr id="58" name="연결선: 꺾임 57">
              <a:extLst>
                <a:ext uri="{FF2B5EF4-FFF2-40B4-BE49-F238E27FC236}">
                  <a16:creationId xmlns:a16="http://schemas.microsoft.com/office/drawing/2014/main" id="{87CB36CB-2FDA-4089-8CB8-CC9E1A117AD9}"/>
                </a:ext>
              </a:extLst>
            </p:cNvPr>
            <p:cNvCxnSpPr>
              <a:cxnSpLocks/>
              <a:stCxn id="56" idx="2"/>
              <a:endCxn id="78" idx="1"/>
            </p:cNvCxnSpPr>
            <p:nvPr/>
          </p:nvCxnSpPr>
          <p:spPr>
            <a:xfrm rot="16200000" flipH="1">
              <a:off x="3193530" y="3491201"/>
              <a:ext cx="112299" cy="434680"/>
            </a:xfrm>
            <a:prstGeom prst="bentConnector2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연결선: 꺾임 58">
              <a:extLst>
                <a:ext uri="{FF2B5EF4-FFF2-40B4-BE49-F238E27FC236}">
                  <a16:creationId xmlns:a16="http://schemas.microsoft.com/office/drawing/2014/main" id="{4216D8D7-BECF-4EB5-A5C3-49A5298B9119}"/>
                </a:ext>
              </a:extLst>
            </p:cNvPr>
            <p:cNvCxnSpPr>
              <a:cxnSpLocks/>
              <a:stCxn id="53" idx="2"/>
              <a:endCxn id="79" idx="3"/>
            </p:cNvCxnSpPr>
            <p:nvPr/>
          </p:nvCxnSpPr>
          <p:spPr>
            <a:xfrm rot="5400000">
              <a:off x="4202773" y="3059126"/>
              <a:ext cx="104467" cy="735537"/>
            </a:xfrm>
            <a:prstGeom prst="bentConnector2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연결선: 꺾임 59">
              <a:extLst>
                <a:ext uri="{FF2B5EF4-FFF2-40B4-BE49-F238E27FC236}">
                  <a16:creationId xmlns:a16="http://schemas.microsoft.com/office/drawing/2014/main" id="{65C786F3-BA91-45DA-A688-30CF2295E5E5}"/>
                </a:ext>
              </a:extLst>
            </p:cNvPr>
            <p:cNvCxnSpPr>
              <a:cxnSpLocks/>
              <a:endCxn id="80" idx="3"/>
            </p:cNvCxnSpPr>
            <p:nvPr/>
          </p:nvCxnSpPr>
          <p:spPr>
            <a:xfrm rot="10800000">
              <a:off x="4238486" y="3674445"/>
              <a:ext cx="253710" cy="48691"/>
            </a:xfrm>
            <a:prstGeom prst="bentConnector3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연결선: 꺾임 60">
              <a:extLst>
                <a:ext uri="{FF2B5EF4-FFF2-40B4-BE49-F238E27FC236}">
                  <a16:creationId xmlns:a16="http://schemas.microsoft.com/office/drawing/2014/main" id="{476B5C15-08D0-4160-AF37-5C50F7B53876}"/>
                </a:ext>
              </a:extLst>
            </p:cNvPr>
            <p:cNvCxnSpPr/>
            <p:nvPr/>
          </p:nvCxnSpPr>
          <p:spPr>
            <a:xfrm flipV="1">
              <a:off x="2926627" y="4291004"/>
              <a:ext cx="565632" cy="292560"/>
            </a:xfrm>
            <a:prstGeom prst="bentConnector3">
              <a:avLst>
                <a:gd name="adj1" fmla="val 1100"/>
              </a:avLst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연결선: 꺾임 61">
              <a:extLst>
                <a:ext uri="{FF2B5EF4-FFF2-40B4-BE49-F238E27FC236}">
                  <a16:creationId xmlns:a16="http://schemas.microsoft.com/office/drawing/2014/main" id="{422E49B4-688E-4CCD-B6D2-10365427FC1B}"/>
                </a:ext>
              </a:extLst>
            </p:cNvPr>
            <p:cNvCxnSpPr>
              <a:cxnSpLocks/>
              <a:stCxn id="55" idx="0"/>
              <a:endCxn id="77" idx="3"/>
            </p:cNvCxnSpPr>
            <p:nvPr/>
          </p:nvCxnSpPr>
          <p:spPr>
            <a:xfrm rot="16200000" flipV="1">
              <a:off x="4013326" y="4214223"/>
              <a:ext cx="414437" cy="255180"/>
            </a:xfrm>
            <a:prstGeom prst="bentConnector2">
              <a:avLst/>
            </a:prstGeom>
            <a:ln w="317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자유형: 도형 62">
              <a:extLst>
                <a:ext uri="{FF2B5EF4-FFF2-40B4-BE49-F238E27FC236}">
                  <a16:creationId xmlns:a16="http://schemas.microsoft.com/office/drawing/2014/main" id="{E61FECDE-D99F-4905-826F-8E8B298365FD}"/>
                </a:ext>
              </a:extLst>
            </p:cNvPr>
            <p:cNvSpPr/>
            <p:nvPr/>
          </p:nvSpPr>
          <p:spPr>
            <a:xfrm>
              <a:off x="3569074" y="3773250"/>
              <a:ext cx="162630" cy="460542"/>
            </a:xfrm>
            <a:custGeom>
              <a:avLst/>
              <a:gdLst>
                <a:gd name="connsiteX0" fmla="*/ 0 w 674911"/>
                <a:gd name="connsiteY0" fmla="*/ 0 h 1429305"/>
                <a:gd name="connsiteX1" fmla="*/ 674703 w 674911"/>
                <a:gd name="connsiteY1" fmla="*/ 452761 h 1429305"/>
                <a:gd name="connsiteX2" fmla="*/ 71021 w 674911"/>
                <a:gd name="connsiteY2" fmla="*/ 1429305 h 1429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74911" h="1429305">
                  <a:moveTo>
                    <a:pt x="0" y="0"/>
                  </a:moveTo>
                  <a:cubicBezTo>
                    <a:pt x="331433" y="107271"/>
                    <a:pt x="662866" y="214543"/>
                    <a:pt x="674703" y="452761"/>
                  </a:cubicBezTo>
                  <a:cubicBezTo>
                    <a:pt x="686540" y="690979"/>
                    <a:pt x="190869" y="1262109"/>
                    <a:pt x="71021" y="1429305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  <p:sp>
          <p:nvSpPr>
            <p:cNvPr id="64" name="자유형: 도형 63">
              <a:extLst>
                <a:ext uri="{FF2B5EF4-FFF2-40B4-BE49-F238E27FC236}">
                  <a16:creationId xmlns:a16="http://schemas.microsoft.com/office/drawing/2014/main" id="{59555DEF-3590-4B93-AD45-F1705B82276B}"/>
                </a:ext>
              </a:extLst>
            </p:cNvPr>
            <p:cNvSpPr/>
            <p:nvPr/>
          </p:nvSpPr>
          <p:spPr>
            <a:xfrm>
              <a:off x="3565728" y="3722340"/>
              <a:ext cx="583666" cy="81634"/>
            </a:xfrm>
            <a:custGeom>
              <a:avLst/>
              <a:gdLst>
                <a:gd name="connsiteX0" fmla="*/ 0 w 2422187"/>
                <a:gd name="connsiteY0" fmla="*/ 48638 h 253355"/>
                <a:gd name="connsiteX1" fmla="*/ 1225685 w 2422187"/>
                <a:gd name="connsiteY1" fmla="*/ 252919 h 253355"/>
                <a:gd name="connsiteX2" fmla="*/ 2422187 w 2422187"/>
                <a:gd name="connsiteY2" fmla="*/ 0 h 253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22187" h="253355">
                  <a:moveTo>
                    <a:pt x="0" y="48638"/>
                  </a:moveTo>
                  <a:cubicBezTo>
                    <a:pt x="410993" y="154831"/>
                    <a:pt x="821987" y="261025"/>
                    <a:pt x="1225685" y="252919"/>
                  </a:cubicBezTo>
                  <a:cubicBezTo>
                    <a:pt x="1629383" y="244813"/>
                    <a:pt x="2237361" y="58366"/>
                    <a:pt x="2422187" y="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03FF0FE8-72EC-4016-B32D-119ECF79992C}"/>
                </a:ext>
              </a:extLst>
            </p:cNvPr>
            <p:cNvSpPr/>
            <p:nvPr/>
          </p:nvSpPr>
          <p:spPr>
            <a:xfrm>
              <a:off x="3568072" y="3747414"/>
              <a:ext cx="450055" cy="338514"/>
            </a:xfrm>
            <a:custGeom>
              <a:avLst/>
              <a:gdLst>
                <a:gd name="connsiteX0" fmla="*/ 0 w 1867710"/>
                <a:gd name="connsiteY0" fmla="*/ 0 h 1050588"/>
                <a:gd name="connsiteX1" fmla="*/ 1400783 w 1867710"/>
                <a:gd name="connsiteY1" fmla="*/ 476656 h 1050588"/>
                <a:gd name="connsiteX2" fmla="*/ 1867710 w 1867710"/>
                <a:gd name="connsiteY2" fmla="*/ 1050588 h 1050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67710" h="1050588">
                  <a:moveTo>
                    <a:pt x="0" y="0"/>
                  </a:moveTo>
                  <a:cubicBezTo>
                    <a:pt x="544749" y="150779"/>
                    <a:pt x="1089498" y="301558"/>
                    <a:pt x="1400783" y="476656"/>
                  </a:cubicBezTo>
                  <a:cubicBezTo>
                    <a:pt x="1712068" y="651754"/>
                    <a:pt x="1708825" y="967903"/>
                    <a:pt x="1867710" y="1050588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  <p:sp>
          <p:nvSpPr>
            <p:cNvPr id="66" name="자유형: 도형 65">
              <a:extLst>
                <a:ext uri="{FF2B5EF4-FFF2-40B4-BE49-F238E27FC236}">
                  <a16:creationId xmlns:a16="http://schemas.microsoft.com/office/drawing/2014/main" id="{B73D6C3E-B346-457D-9FBC-3476D088DA66}"/>
                </a:ext>
              </a:extLst>
            </p:cNvPr>
            <p:cNvSpPr/>
            <p:nvPr/>
          </p:nvSpPr>
          <p:spPr>
            <a:xfrm>
              <a:off x="3584152" y="3571889"/>
              <a:ext cx="354383" cy="661356"/>
            </a:xfrm>
            <a:custGeom>
              <a:avLst/>
              <a:gdLst>
                <a:gd name="connsiteX0" fmla="*/ 1100587 w 1470675"/>
                <a:gd name="connsiteY0" fmla="*/ 0 h 2052536"/>
                <a:gd name="connsiteX1" fmla="*/ 1411872 w 1470675"/>
                <a:gd name="connsiteY1" fmla="*/ 836578 h 2052536"/>
                <a:gd name="connsiteX2" fmla="*/ 59727 w 1470675"/>
                <a:gd name="connsiteY2" fmla="*/ 2052536 h 205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70675" h="2052536">
                  <a:moveTo>
                    <a:pt x="1100587" y="0"/>
                  </a:moveTo>
                  <a:cubicBezTo>
                    <a:pt x="1342968" y="247244"/>
                    <a:pt x="1585349" y="494489"/>
                    <a:pt x="1411872" y="836578"/>
                  </a:cubicBezTo>
                  <a:cubicBezTo>
                    <a:pt x="1238395" y="1178667"/>
                    <a:pt x="-321273" y="2042808"/>
                    <a:pt x="59727" y="2052536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016A4835-2469-4BF9-BB98-8BF8BD5CFF11}"/>
                </a:ext>
              </a:extLst>
            </p:cNvPr>
            <p:cNvSpPr txBox="1"/>
            <p:nvPr/>
          </p:nvSpPr>
          <p:spPr>
            <a:xfrm>
              <a:off x="2677634" y="2220038"/>
              <a:ext cx="2368807" cy="27699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tx2">
                      <a:lumMod val="50000"/>
                    </a:schemeClr>
                  </a:solidFill>
                  <a:latin typeface="-윤고딕340" panose="02030504000101010101" pitchFamily="18" charset="-127"/>
                  <a:ea typeface="-윤고딕340" panose="02030504000101010101" pitchFamily="18" charset="-127"/>
                </a:rPr>
                <a:t>은행 추천</a:t>
              </a:r>
              <a:endParaRPr lang="ko-KR" altLang="en-US" sz="1100">
                <a:solidFill>
                  <a:schemeClr val="tx2">
                    <a:lumMod val="50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1A6DA4B1-3F75-424B-8212-0EA35D191648}"/>
                </a:ext>
              </a:extLst>
            </p:cNvPr>
            <p:cNvGrpSpPr/>
            <p:nvPr/>
          </p:nvGrpSpPr>
          <p:grpSpPr>
            <a:xfrm>
              <a:off x="2790361" y="3196452"/>
              <a:ext cx="2296347" cy="1192983"/>
              <a:chOff x="5666332" y="3196452"/>
              <a:chExt cx="2296347" cy="1192983"/>
            </a:xfrm>
          </p:grpSpPr>
          <p:sp>
            <p:nvSpPr>
              <p:cNvPr id="69" name="직사각형 68">
                <a:extLst>
                  <a:ext uri="{FF2B5EF4-FFF2-40B4-BE49-F238E27FC236}">
                    <a16:creationId xmlns:a16="http://schemas.microsoft.com/office/drawing/2014/main" id="{8C7A4BFA-71C3-4A30-8B59-076948D910B9}"/>
                  </a:ext>
                </a:extLst>
              </p:cNvPr>
              <p:cNvSpPr/>
              <p:nvPr/>
            </p:nvSpPr>
            <p:spPr>
              <a:xfrm>
                <a:off x="5666332" y="3196452"/>
                <a:ext cx="2130560" cy="1192983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8CFA0778-4771-4E10-B15D-8BA4A0599A74}"/>
                  </a:ext>
                </a:extLst>
              </p:cNvPr>
              <p:cNvSpPr txBox="1"/>
              <p:nvPr/>
            </p:nvSpPr>
            <p:spPr>
              <a:xfrm>
                <a:off x="5787369" y="3282486"/>
                <a:ext cx="2175310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100">
                    <a:solidFill>
                      <a:schemeClr val="bg1"/>
                    </a:solidFill>
                    <a:latin typeface="a가시고기L" panose="02020600000000000000" pitchFamily="18" charset="-127"/>
                    <a:ea typeface="a가시고기L" panose="02020600000000000000" pitchFamily="18" charset="-127"/>
                  </a:rPr>
                  <a:t>정왕점 기업은행의 </a:t>
                </a:r>
                <a:br>
                  <a:rPr lang="en-US" altLang="ko-KR" sz="1100">
                    <a:solidFill>
                      <a:schemeClr val="bg1"/>
                    </a:solidFill>
                    <a:latin typeface="a가시고기L" panose="02020600000000000000" pitchFamily="18" charset="-127"/>
                    <a:ea typeface="a가시고기L" panose="02020600000000000000" pitchFamily="18" charset="-127"/>
                  </a:rPr>
                </a:br>
                <a:r>
                  <a:rPr lang="ko-KR" altLang="en-US" sz="1100">
                    <a:solidFill>
                      <a:schemeClr val="bg1"/>
                    </a:solidFill>
                    <a:latin typeface="a가시고기L" panose="02020600000000000000" pitchFamily="18" charset="-127"/>
                    <a:ea typeface="a가시고기L" panose="02020600000000000000" pitchFamily="18" charset="-127"/>
                  </a:rPr>
                  <a:t>대기 시간이 가장 짧습니다</a:t>
                </a:r>
                <a:r>
                  <a:rPr lang="en-US" altLang="ko-KR" sz="1100">
                    <a:solidFill>
                      <a:schemeClr val="bg1"/>
                    </a:solidFill>
                    <a:latin typeface="a가시고기L" panose="02020600000000000000" pitchFamily="18" charset="-127"/>
                    <a:ea typeface="a가시고기L" panose="02020600000000000000" pitchFamily="18" charset="-127"/>
                  </a:rPr>
                  <a:t>.</a:t>
                </a:r>
                <a:endParaRPr lang="ko-KR" altLang="en-US" sz="1100">
                  <a:solidFill>
                    <a:schemeClr val="bg1"/>
                  </a:solidFill>
                  <a:latin typeface="a가시고기L" panose="02020600000000000000" pitchFamily="18" charset="-127"/>
                  <a:ea typeface="a가시고기L" panose="02020600000000000000" pitchFamily="18" charset="-127"/>
                </a:endParaRPr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57EFC4FB-000E-4E50-AC5F-1003BBBB0CB2}"/>
                  </a:ext>
                </a:extLst>
              </p:cNvPr>
              <p:cNvSpPr txBox="1"/>
              <p:nvPr/>
            </p:nvSpPr>
            <p:spPr>
              <a:xfrm>
                <a:off x="6096010" y="3710843"/>
                <a:ext cx="1777276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50">
                    <a:solidFill>
                      <a:schemeClr val="bg1"/>
                    </a:solidFill>
                    <a:latin typeface="a가시고기L" panose="02020600000000000000" pitchFamily="18" charset="-127"/>
                    <a:ea typeface="a가시고기L" panose="02020600000000000000" pitchFamily="18" charset="-127"/>
                  </a:rPr>
                  <a:t>예약하시겠습니까</a:t>
                </a:r>
                <a:r>
                  <a:rPr lang="en-US" altLang="ko-KR" sz="1050">
                    <a:solidFill>
                      <a:schemeClr val="bg1"/>
                    </a:solidFill>
                    <a:latin typeface="a가시고기L" panose="02020600000000000000" pitchFamily="18" charset="-127"/>
                    <a:ea typeface="a가시고기L" panose="02020600000000000000" pitchFamily="18" charset="-127"/>
                  </a:rPr>
                  <a:t>?</a:t>
                </a:r>
                <a:endParaRPr lang="ko-KR" altLang="en-US" sz="1050">
                  <a:solidFill>
                    <a:schemeClr val="bg1"/>
                  </a:solidFill>
                  <a:latin typeface="a가시고기L" panose="02020600000000000000" pitchFamily="18" charset="-127"/>
                  <a:ea typeface="a가시고기L" panose="02020600000000000000" pitchFamily="18" charset="-127"/>
                </a:endParaRPr>
              </a:p>
            </p:txBody>
          </p:sp>
          <p:sp>
            <p:nvSpPr>
              <p:cNvPr id="72" name="직사각형 71">
                <a:extLst>
                  <a:ext uri="{FF2B5EF4-FFF2-40B4-BE49-F238E27FC236}">
                    <a16:creationId xmlns:a16="http://schemas.microsoft.com/office/drawing/2014/main" id="{D5413448-641A-4E2B-A64A-0DCF68357242}"/>
                  </a:ext>
                </a:extLst>
              </p:cNvPr>
              <p:cNvSpPr/>
              <p:nvPr/>
            </p:nvSpPr>
            <p:spPr>
              <a:xfrm>
                <a:off x="5713131" y="4080331"/>
                <a:ext cx="975566" cy="267225"/>
              </a:xfrm>
              <a:prstGeom prst="rect">
                <a:avLst/>
              </a:prstGeom>
              <a:solidFill>
                <a:srgbClr val="E6E6E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73" name="직사각형 72">
                <a:extLst>
                  <a:ext uri="{FF2B5EF4-FFF2-40B4-BE49-F238E27FC236}">
                    <a16:creationId xmlns:a16="http://schemas.microsoft.com/office/drawing/2014/main" id="{86329E09-8E5B-4B9A-AC28-A2D1309CC935}"/>
                  </a:ext>
                </a:extLst>
              </p:cNvPr>
              <p:cNvSpPr/>
              <p:nvPr/>
            </p:nvSpPr>
            <p:spPr>
              <a:xfrm>
                <a:off x="6764897" y="4081860"/>
                <a:ext cx="975566" cy="267225"/>
              </a:xfrm>
              <a:prstGeom prst="rect">
                <a:avLst/>
              </a:prstGeom>
              <a:solidFill>
                <a:srgbClr val="E6E6E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6BD6716A-AD13-45CD-BEF6-748C347AB045}"/>
                  </a:ext>
                </a:extLst>
              </p:cNvPr>
              <p:cNvSpPr txBox="1"/>
              <p:nvPr/>
            </p:nvSpPr>
            <p:spPr>
              <a:xfrm>
                <a:off x="6039331" y="4061718"/>
                <a:ext cx="405450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50">
                    <a:latin typeface="+mj-lt"/>
                    <a:ea typeface="a가시고기L" panose="02020600000000000000" pitchFamily="18" charset="-127"/>
                  </a:rPr>
                  <a:t>예</a:t>
                </a:r>
              </a:p>
            </p:txBody>
          </p: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235F6D0D-0B1E-4B52-BB39-D0A9EF168DD3}"/>
                  </a:ext>
                </a:extLst>
              </p:cNvPr>
              <p:cNvSpPr txBox="1"/>
              <p:nvPr/>
            </p:nvSpPr>
            <p:spPr>
              <a:xfrm>
                <a:off x="6963519" y="4063116"/>
                <a:ext cx="667280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50">
                    <a:latin typeface="+mj-lt"/>
                    <a:ea typeface="a가시고기L" panose="02020600000000000000" pitchFamily="18" charset="-127"/>
                  </a:rPr>
                  <a:t>아니오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241798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108574B3-EF4C-4A20-A11E-B558E6FD8B8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577473" y="1344948"/>
          <a:ext cx="9037054" cy="5145793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92422">
                  <a:extLst>
                    <a:ext uri="{9D8B030D-6E8A-4147-A177-3AD203B41FA5}">
                      <a16:colId xmlns:a16="http://schemas.microsoft.com/office/drawing/2014/main" val="2715664998"/>
                    </a:ext>
                  </a:extLst>
                </a:gridCol>
                <a:gridCol w="6844632">
                  <a:extLst>
                    <a:ext uri="{9D8B030D-6E8A-4147-A177-3AD203B41FA5}">
                      <a16:colId xmlns:a16="http://schemas.microsoft.com/office/drawing/2014/main" val="2427494812"/>
                    </a:ext>
                  </a:extLst>
                </a:gridCol>
              </a:tblGrid>
              <a:tr h="42901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클래스명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7segment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4791119"/>
                  </a:ext>
                </a:extLst>
              </a:tr>
              <a:tr h="435795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속성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2623262"/>
                  </a:ext>
                </a:extLst>
              </a:tr>
              <a:tr h="1732654">
                <a:tc gridSpan="2"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en-US" altLang="ko-KR" dirty="0" err="1"/>
                        <a:t>wait_num</a:t>
                      </a:r>
                      <a:r>
                        <a:rPr lang="en-US" altLang="ko-KR" dirty="0"/>
                        <a:t> // </a:t>
                      </a:r>
                      <a:r>
                        <a:rPr lang="ko-KR" altLang="en-US" dirty="0"/>
                        <a:t>현재 대기번호</a:t>
                      </a:r>
                      <a:endParaRPr lang="en-US" altLang="ko-KR" dirty="0"/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altLang="ko-KR" dirty="0" err="1"/>
                        <a:t>wait_person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//</a:t>
                      </a:r>
                      <a:r>
                        <a:rPr lang="ko-KR" altLang="en-US" dirty="0"/>
                        <a:t> 현재 대기인원</a:t>
                      </a:r>
                      <a:endParaRPr lang="en-US" altLang="ko-KR" dirty="0"/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altLang="ko-KR" dirty="0" err="1"/>
                        <a:t>wait_time</a:t>
                      </a:r>
                      <a:r>
                        <a:rPr lang="en-US" altLang="ko-KR" dirty="0"/>
                        <a:t> // </a:t>
                      </a:r>
                      <a:r>
                        <a:rPr lang="ko-KR" altLang="en-US" dirty="0"/>
                        <a:t>예상 대기시간</a:t>
                      </a:r>
                      <a:endParaRPr lang="en-US" altLang="ko-KR" dirty="0"/>
                    </a:p>
                    <a:p>
                      <a:pPr marL="285750" indent="-285750">
                        <a:buFontTx/>
                        <a:buChar char="-"/>
                      </a:pP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8710355"/>
                  </a:ext>
                </a:extLst>
              </a:tr>
              <a:tr h="449179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오퍼레이션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3635623"/>
                  </a:ext>
                </a:extLst>
              </a:tr>
              <a:tr h="2099149">
                <a:tc gridSpan="2">
                  <a:txBody>
                    <a:bodyPr/>
                    <a:lstStyle/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en-US" altLang="ko-KR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segmentLEDs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[] // 7</a:t>
                      </a:r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세그먼트 각 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LED</a:t>
                      </a:r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에 핀 할당</a:t>
                      </a:r>
                      <a:endParaRPr lang="en-US" altLang="ko-KR" sz="1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en-US" altLang="ko-KR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segmentLEDsNum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// </a:t>
                      </a:r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지정된 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LED </a:t>
                      </a:r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수</a:t>
                      </a:r>
                      <a:endParaRPr lang="en-US" altLang="ko-KR" sz="1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en-US" altLang="ko-KR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digitForNum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[][] // </a:t>
                      </a:r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각 숫자의 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LED </a:t>
                      </a:r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설정 값 정의</a:t>
                      </a:r>
                      <a:endParaRPr lang="en-US" altLang="ko-KR" sz="1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setup() // LED</a:t>
                      </a:r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에 연결된 핀을 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OUTPUT</a:t>
                      </a:r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로 설정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4275964"/>
                  </a:ext>
                </a:extLst>
              </a:tr>
            </a:tbl>
          </a:graphicData>
        </a:graphic>
      </p:graphicFrame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71CE0281-F780-44CA-8967-F174F1564C82}"/>
              </a:ext>
            </a:extLst>
          </p:cNvPr>
          <p:cNvCxnSpPr/>
          <p:nvPr/>
        </p:nvCxnSpPr>
        <p:spPr>
          <a:xfrm>
            <a:off x="508000" y="571500"/>
            <a:ext cx="24003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4388B2A3-306B-4187-B64B-BF2617FDEFD2}"/>
              </a:ext>
            </a:extLst>
          </p:cNvPr>
          <p:cNvCxnSpPr>
            <a:cxnSpLocks/>
          </p:cNvCxnSpPr>
          <p:nvPr/>
        </p:nvCxnSpPr>
        <p:spPr>
          <a:xfrm>
            <a:off x="3251200" y="571500"/>
            <a:ext cx="82423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FA37AF7-CA90-4E44-8E84-EC8188ECB967}"/>
              </a:ext>
            </a:extLst>
          </p:cNvPr>
          <p:cNvSpPr txBox="1"/>
          <p:nvPr/>
        </p:nvSpPr>
        <p:spPr>
          <a:xfrm>
            <a:off x="457204" y="147935"/>
            <a:ext cx="41576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>
                <a:latin typeface="-윤고딕330" panose="02030504000101010101" pitchFamily="18" charset="-127"/>
                <a:ea typeface="-윤고딕330" panose="02030504000101010101" pitchFamily="18" charset="-127"/>
              </a:rPr>
              <a:t>04 </a:t>
            </a:r>
            <a:r>
              <a:rPr lang="ko-KR" altLang="en-US" sz="2000" b="1">
                <a:latin typeface="-윤고딕330" panose="02030504000101010101" pitchFamily="18" charset="-127"/>
                <a:ea typeface="-윤고딕330" panose="02030504000101010101" pitchFamily="18" charset="-127"/>
              </a:rPr>
              <a:t>시스템 구성도 및 모듈 상세 설계</a:t>
            </a:r>
            <a:endParaRPr lang="en-US" altLang="ko-KR" sz="2000" b="1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A1A8FB5-F2C5-49F5-B0C7-B38E64F68C75}"/>
              </a:ext>
            </a:extLst>
          </p:cNvPr>
          <p:cNvSpPr/>
          <p:nvPr/>
        </p:nvSpPr>
        <p:spPr>
          <a:xfrm>
            <a:off x="1560822" y="758169"/>
            <a:ext cx="366760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ko-KR" altLang="en-US" sz="2000" b="1" i="0" dirty="0" err="1">
                <a:effectLst/>
                <a:latin typeface="-윤고딕330" panose="02030504000101010101" pitchFamily="18" charset="-127"/>
                <a:ea typeface="-윤고딕330" panose="02030504000101010101" pitchFamily="18" charset="-127"/>
              </a:rPr>
              <a:t>아두이노</a:t>
            </a:r>
            <a:r>
              <a:rPr lang="ko-KR" altLang="en-US" sz="2000" b="1" i="0" dirty="0">
                <a:effectLst/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r>
              <a:rPr lang="en-US" altLang="ko-KR" sz="2000" b="1" i="0">
                <a:effectLst/>
                <a:latin typeface="-윤고딕330" panose="02030504000101010101" pitchFamily="18" charset="-127"/>
                <a:ea typeface="-윤고딕330" panose="02030504000101010101" pitchFamily="18" charset="-127"/>
              </a:rPr>
              <a:t>– 7segment</a:t>
            </a:r>
            <a:r>
              <a:rPr lang="ko-KR" altLang="en-US" sz="2000" b="1"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r>
              <a:rPr lang="ko-KR" altLang="en-US" sz="2000" b="1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클래스</a:t>
            </a:r>
            <a:endParaRPr lang="ko-KR" altLang="en-US" sz="2000" b="1" i="0" dirty="0">
              <a:effectLst/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280074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C80CCB9-1758-4328-B460-E82882B6F49F}"/>
              </a:ext>
            </a:extLst>
          </p:cNvPr>
          <p:cNvCxnSpPr/>
          <p:nvPr/>
        </p:nvCxnSpPr>
        <p:spPr>
          <a:xfrm>
            <a:off x="508000" y="571500"/>
            <a:ext cx="24003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DE9D3FAC-21C1-42F4-8C5A-7B6DD6578892}"/>
              </a:ext>
            </a:extLst>
          </p:cNvPr>
          <p:cNvCxnSpPr>
            <a:cxnSpLocks/>
          </p:cNvCxnSpPr>
          <p:nvPr/>
        </p:nvCxnSpPr>
        <p:spPr>
          <a:xfrm>
            <a:off x="3251200" y="571500"/>
            <a:ext cx="82423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3B1D6AED-8094-4270-A2F3-35142F264E31}"/>
              </a:ext>
            </a:extLst>
          </p:cNvPr>
          <p:cNvSpPr txBox="1"/>
          <p:nvPr/>
        </p:nvSpPr>
        <p:spPr>
          <a:xfrm>
            <a:off x="457204" y="147935"/>
            <a:ext cx="41576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>
                <a:latin typeface="-윤고딕330" panose="02030504000101010101" pitchFamily="18" charset="-127"/>
                <a:ea typeface="-윤고딕330" panose="02030504000101010101" pitchFamily="18" charset="-127"/>
              </a:rPr>
              <a:t>04 </a:t>
            </a:r>
            <a:r>
              <a:rPr lang="ko-KR" altLang="en-US" sz="2000" b="1">
                <a:latin typeface="-윤고딕330" panose="02030504000101010101" pitchFamily="18" charset="-127"/>
                <a:ea typeface="-윤고딕330" panose="02030504000101010101" pitchFamily="18" charset="-127"/>
              </a:rPr>
              <a:t>시스템 구성도 및 모듈 상세 설계</a:t>
            </a:r>
            <a:endParaRPr lang="en-US" altLang="ko-KR" sz="2000" b="1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7FABF34-AF95-4330-884F-2FEE0C3270DC}"/>
              </a:ext>
            </a:extLst>
          </p:cNvPr>
          <p:cNvSpPr txBox="1"/>
          <p:nvPr/>
        </p:nvSpPr>
        <p:spPr>
          <a:xfrm>
            <a:off x="4614863" y="6072128"/>
            <a:ext cx="26368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>
                <a:latin typeface="+mj-ea"/>
                <a:ea typeface="+mj-ea"/>
              </a:rPr>
              <a:t> - </a:t>
            </a:r>
            <a:r>
              <a:rPr lang="ko-KR" altLang="en-US" sz="2000" b="1">
                <a:latin typeface="+mj-ea"/>
                <a:ea typeface="+mj-ea"/>
              </a:rPr>
              <a:t>아두이노 회로도 </a:t>
            </a:r>
            <a:r>
              <a:rPr lang="en-US" altLang="ko-KR" sz="2000" b="1" dirty="0">
                <a:latin typeface="+mj-ea"/>
                <a:ea typeface="+mj-ea"/>
              </a:rPr>
              <a:t>-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B0C9A2C-F0B0-4482-B958-60BBCC9C81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1475" y="1079158"/>
            <a:ext cx="6529049" cy="4699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4556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71CE0281-F780-44CA-8967-F174F1564C82}"/>
              </a:ext>
            </a:extLst>
          </p:cNvPr>
          <p:cNvCxnSpPr/>
          <p:nvPr/>
        </p:nvCxnSpPr>
        <p:spPr>
          <a:xfrm>
            <a:off x="508000" y="571500"/>
            <a:ext cx="24003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4388B2A3-306B-4187-B64B-BF2617FDEFD2}"/>
              </a:ext>
            </a:extLst>
          </p:cNvPr>
          <p:cNvCxnSpPr>
            <a:cxnSpLocks/>
          </p:cNvCxnSpPr>
          <p:nvPr/>
        </p:nvCxnSpPr>
        <p:spPr>
          <a:xfrm>
            <a:off x="3251200" y="571500"/>
            <a:ext cx="82423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FA37AF7-CA90-4E44-8E84-EC8188ECB967}"/>
              </a:ext>
            </a:extLst>
          </p:cNvPr>
          <p:cNvSpPr txBox="1"/>
          <p:nvPr/>
        </p:nvSpPr>
        <p:spPr>
          <a:xfrm>
            <a:off x="457204" y="147935"/>
            <a:ext cx="41576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>
                <a:latin typeface="-윤고딕330" panose="02030504000101010101" pitchFamily="18" charset="-127"/>
                <a:ea typeface="-윤고딕330" panose="02030504000101010101" pitchFamily="18" charset="-127"/>
              </a:rPr>
              <a:t>04 </a:t>
            </a:r>
            <a:r>
              <a:rPr lang="ko-KR" altLang="en-US" sz="2000" b="1">
                <a:latin typeface="-윤고딕330" panose="02030504000101010101" pitchFamily="18" charset="-127"/>
                <a:ea typeface="-윤고딕330" panose="02030504000101010101" pitchFamily="18" charset="-127"/>
              </a:rPr>
              <a:t>시스템 구성도 및 모듈 상세 설계</a:t>
            </a:r>
            <a:endParaRPr lang="en-US" altLang="ko-KR" sz="2000" b="1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96848F5-8A2B-401C-89A3-7416312ED8AD}"/>
              </a:ext>
            </a:extLst>
          </p:cNvPr>
          <p:cNvSpPr/>
          <p:nvPr/>
        </p:nvSpPr>
        <p:spPr>
          <a:xfrm>
            <a:off x="1577473" y="1344947"/>
            <a:ext cx="8827291" cy="54583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서비스</a:t>
            </a:r>
            <a:endParaRPr lang="en-US" altLang="ko-KR" b="1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i="0" dirty="0">
                <a:effectLst/>
                <a:latin typeface="-윤고딕320" panose="02030504000101010101" pitchFamily="18" charset="-127"/>
                <a:ea typeface="-윤고딕320" panose="02030504000101010101" pitchFamily="18" charset="-127"/>
              </a:rPr>
              <a:t>여러 서비스 제공을 위한 사용자 계정 관리 기능</a:t>
            </a:r>
            <a:endParaRPr lang="en-US" altLang="ko-KR" i="0" dirty="0">
              <a:effectLst/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여러 정보 제어를 위한 데이터베이스 통신 기능</a:t>
            </a:r>
            <a:endParaRPr lang="en-US" altLang="ko-KR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endParaRPr lang="en-US" altLang="ko-KR" b="1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b="1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클래스</a:t>
            </a:r>
            <a:endParaRPr lang="en-US" altLang="ko-KR" b="1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i="0" dirty="0">
                <a:effectLst/>
                <a:latin typeface="-윤고딕320" panose="02030504000101010101" pitchFamily="18" charset="-127"/>
                <a:ea typeface="-윤고딕320" panose="02030504000101010101" pitchFamily="18" charset="-127"/>
              </a:rPr>
              <a:t>서버 관리 및 제어를 위한 </a:t>
            </a:r>
            <a:r>
              <a:rPr lang="en-US" altLang="ko-KR" i="0" dirty="0" err="1">
                <a:effectLst/>
                <a:latin typeface="-윤고딕320" panose="02030504000101010101" pitchFamily="18" charset="-127"/>
                <a:ea typeface="-윤고딕320" panose="02030504000101010101" pitchFamily="18" charset="-127"/>
              </a:rPr>
              <a:t>phpserver</a:t>
            </a:r>
            <a:r>
              <a:rPr lang="en-US" altLang="ko-KR" i="0" dirty="0">
                <a:effectLst/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r>
              <a:rPr lang="ko-KR" altLang="en-US" i="0" dirty="0">
                <a:effectLst/>
                <a:latin typeface="-윤고딕320" panose="02030504000101010101" pitchFamily="18" charset="-127"/>
                <a:ea typeface="-윤고딕320" panose="02030504000101010101" pitchFamily="18" charset="-127"/>
              </a:rPr>
              <a:t>클래스</a:t>
            </a:r>
            <a:endParaRPr lang="en-US" altLang="ko-KR" i="0" dirty="0">
              <a:effectLst/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데이터베이스 관리 및 제어를 위한 </a:t>
            </a:r>
            <a:r>
              <a:rPr lang="en-US" altLang="ko-KR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MySQL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endParaRPr lang="en-US" altLang="ko-KR" b="1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b="1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역할</a:t>
            </a:r>
            <a:endParaRPr lang="en-US" altLang="ko-KR" b="1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아두이노</a:t>
            </a:r>
            <a:r>
              <a:rPr lang="ko-KR" altLang="en-US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및 안드로이드와 통신하여 현 대기상황 알림</a:t>
            </a:r>
            <a:endParaRPr lang="en-US" altLang="ko-KR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데이터베이스에 고객정보 입력</a:t>
            </a:r>
            <a:endParaRPr lang="en-US" altLang="ko-KR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사용자 계정 및 데이터 관리</a:t>
            </a:r>
            <a:endParaRPr lang="en-US" altLang="ko-KR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b="1" i="0" dirty="0">
              <a:effectLst/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56442C3-0CAE-45AC-934A-0ED823D1A2E6}"/>
              </a:ext>
            </a:extLst>
          </p:cNvPr>
          <p:cNvSpPr/>
          <p:nvPr/>
        </p:nvSpPr>
        <p:spPr>
          <a:xfrm>
            <a:off x="1573269" y="894393"/>
            <a:ext cx="1661032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sz="2200" b="1">
                <a:latin typeface="-윤고딕330" panose="02030504000101010101" pitchFamily="18" charset="-127"/>
                <a:ea typeface="-윤고딕330" panose="02030504000101010101" pitchFamily="18" charset="-127"/>
              </a:rPr>
              <a:t>PHP </a:t>
            </a:r>
            <a:r>
              <a:rPr lang="ko-KR" altLang="en-US" sz="2200" b="1">
                <a:latin typeface="-윤고딕330" panose="02030504000101010101" pitchFamily="18" charset="-127"/>
                <a:ea typeface="-윤고딕330" panose="02030504000101010101" pitchFamily="18" charset="-127"/>
              </a:rPr>
              <a:t>서버</a:t>
            </a:r>
            <a:endParaRPr lang="ko-KR" altLang="en-US" sz="2200" b="1" i="0" dirty="0">
              <a:effectLst/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905984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108574B3-EF4C-4A20-A11E-B558E6FD8B8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577473" y="1344947"/>
          <a:ext cx="9037054" cy="5143769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92422">
                  <a:extLst>
                    <a:ext uri="{9D8B030D-6E8A-4147-A177-3AD203B41FA5}">
                      <a16:colId xmlns:a16="http://schemas.microsoft.com/office/drawing/2014/main" val="2715664998"/>
                    </a:ext>
                  </a:extLst>
                </a:gridCol>
                <a:gridCol w="6844632">
                  <a:extLst>
                    <a:ext uri="{9D8B030D-6E8A-4147-A177-3AD203B41FA5}">
                      <a16:colId xmlns:a16="http://schemas.microsoft.com/office/drawing/2014/main" val="2427494812"/>
                    </a:ext>
                  </a:extLst>
                </a:gridCol>
              </a:tblGrid>
              <a:tr h="42901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클래스명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phpserver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4791119"/>
                  </a:ext>
                </a:extLst>
              </a:tr>
              <a:tr h="435795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속성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2623262"/>
                  </a:ext>
                </a:extLst>
              </a:tr>
              <a:tr h="2092419">
                <a:tc gridSpan="2"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en-US" altLang="ko-KR" dirty="0" err="1"/>
                        <a:t>user_id</a:t>
                      </a:r>
                      <a:r>
                        <a:rPr lang="en-US" altLang="ko-KR" dirty="0"/>
                        <a:t> //</a:t>
                      </a:r>
                      <a:r>
                        <a:rPr lang="ko-KR" altLang="en-US" dirty="0"/>
                        <a:t> 사용자 </a:t>
                      </a:r>
                      <a:r>
                        <a:rPr lang="en-US" altLang="ko-KR" dirty="0"/>
                        <a:t>ID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altLang="ko-KR" dirty="0" err="1"/>
                        <a:t>user_pwd</a:t>
                      </a:r>
                      <a:r>
                        <a:rPr lang="en-US" altLang="ko-KR" dirty="0"/>
                        <a:t> // </a:t>
                      </a:r>
                      <a:r>
                        <a:rPr lang="ko-KR" altLang="en-US" dirty="0"/>
                        <a:t>사용자 </a:t>
                      </a:r>
                      <a:r>
                        <a:rPr lang="en-US" altLang="ko-KR" dirty="0"/>
                        <a:t>PW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altLang="ko-KR" dirty="0" err="1"/>
                        <a:t>use_time</a:t>
                      </a:r>
                      <a:r>
                        <a:rPr lang="en-US" altLang="ko-KR" dirty="0"/>
                        <a:t> // </a:t>
                      </a:r>
                      <a:r>
                        <a:rPr lang="ko-KR" altLang="en-US" dirty="0"/>
                        <a:t>최근 사용 서비스 제공시간</a:t>
                      </a:r>
                      <a:endParaRPr lang="en-US" altLang="ko-KR" dirty="0"/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altLang="ko-KR" dirty="0" err="1"/>
                        <a:t>use_category</a:t>
                      </a:r>
                      <a:r>
                        <a:rPr lang="en-US" altLang="ko-KR" dirty="0"/>
                        <a:t> // </a:t>
                      </a:r>
                      <a:r>
                        <a:rPr lang="ko-KR" altLang="en-US" dirty="0"/>
                        <a:t>최근 사용 서비스 종류</a:t>
                      </a:r>
                      <a:endParaRPr lang="en-US" altLang="ko-KR" dirty="0"/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altLang="ko-KR" dirty="0" err="1"/>
                        <a:t>use_bank_local</a:t>
                      </a:r>
                      <a:r>
                        <a:rPr lang="en-US" altLang="ko-KR" dirty="0"/>
                        <a:t> // </a:t>
                      </a:r>
                      <a:r>
                        <a:rPr lang="ko-KR" altLang="en-US" dirty="0"/>
                        <a:t>사용 은행 지역</a:t>
                      </a:r>
                      <a:endParaRPr lang="en-US" altLang="ko-KR" dirty="0"/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altLang="ko-KR" dirty="0" err="1"/>
                        <a:t>wait_num</a:t>
                      </a:r>
                      <a:r>
                        <a:rPr lang="en-US" altLang="ko-KR" dirty="0"/>
                        <a:t> // </a:t>
                      </a:r>
                      <a:r>
                        <a:rPr lang="ko-KR" altLang="en-US" dirty="0"/>
                        <a:t>현재 대기번호</a:t>
                      </a:r>
                      <a:endParaRPr lang="en-US" altLang="ko-KR" dirty="0"/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altLang="ko-KR" dirty="0" err="1"/>
                        <a:t>wait_time</a:t>
                      </a:r>
                      <a:r>
                        <a:rPr lang="en-US" altLang="ko-KR" dirty="0"/>
                        <a:t> // </a:t>
                      </a:r>
                      <a:r>
                        <a:rPr lang="ko-KR" altLang="en-US" dirty="0"/>
                        <a:t>예상 대기 시간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8710355"/>
                  </a:ext>
                </a:extLst>
              </a:tr>
              <a:tr h="449179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오퍼레이션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3635623"/>
                  </a:ext>
                </a:extLst>
              </a:tr>
              <a:tr h="1351665">
                <a:tc gridSpan="2">
                  <a:txBody>
                    <a:bodyPr/>
                    <a:lstStyle/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en-US" altLang="ko-KR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mysqli_connect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// </a:t>
                      </a:r>
                      <a:r>
                        <a:rPr lang="en-US" altLang="ko-KR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php</a:t>
                      </a: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에서 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MySQL</a:t>
                      </a: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을 연결</a:t>
                      </a:r>
                      <a:endParaRPr lang="en-US" altLang="ko-KR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en-US" altLang="ko-KR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mysqli_close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// </a:t>
                      </a:r>
                      <a:r>
                        <a:rPr lang="en-US" altLang="ko-KR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mysqli_connect</a:t>
                      </a: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함수를 통해 연결한 객체의 연결 해제</a:t>
                      </a:r>
                      <a:endParaRPr lang="en-US" altLang="ko-KR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mysqli_query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// </a:t>
                      </a:r>
                      <a:r>
                        <a:rPr lang="en-US" altLang="ko-KR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mysqli_connect</a:t>
                      </a: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통해 연결된 객체를 이용하여 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MySQL </a:t>
                      </a: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쿼리를 실행</a:t>
                      </a:r>
                      <a:endParaRPr lang="ko-KR" altLang="en-US" sz="1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mysqli_data_seek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// </a:t>
                      </a:r>
                      <a:r>
                        <a:rPr lang="ko-KR" alt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리절트</a:t>
                      </a: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셋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(result set)</a:t>
                      </a: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에서 원하는 순번의 데이터를 선택</a:t>
                      </a:r>
                      <a:endParaRPr lang="en-US" altLang="ko-KR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mysqli_fetch_row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// </a:t>
                      </a:r>
                      <a:r>
                        <a:rPr lang="ko-KR" alt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리절트</a:t>
                      </a: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셋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(result set)</a:t>
                      </a: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에서 레코드를 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개씩 리턴</a:t>
                      </a:r>
                      <a:endParaRPr lang="ko-KR" altLang="en-US" sz="1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4275964"/>
                  </a:ext>
                </a:extLst>
              </a:tr>
            </a:tbl>
          </a:graphicData>
        </a:graphic>
      </p:graphicFrame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71CE0281-F780-44CA-8967-F174F1564C82}"/>
              </a:ext>
            </a:extLst>
          </p:cNvPr>
          <p:cNvCxnSpPr/>
          <p:nvPr/>
        </p:nvCxnSpPr>
        <p:spPr>
          <a:xfrm>
            <a:off x="508000" y="571500"/>
            <a:ext cx="24003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4388B2A3-306B-4187-B64B-BF2617FDEFD2}"/>
              </a:ext>
            </a:extLst>
          </p:cNvPr>
          <p:cNvCxnSpPr>
            <a:cxnSpLocks/>
          </p:cNvCxnSpPr>
          <p:nvPr/>
        </p:nvCxnSpPr>
        <p:spPr>
          <a:xfrm>
            <a:off x="3251200" y="571500"/>
            <a:ext cx="82423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FA37AF7-CA90-4E44-8E84-EC8188ECB967}"/>
              </a:ext>
            </a:extLst>
          </p:cNvPr>
          <p:cNvSpPr txBox="1"/>
          <p:nvPr/>
        </p:nvSpPr>
        <p:spPr>
          <a:xfrm>
            <a:off x="457204" y="147935"/>
            <a:ext cx="41576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>
                <a:latin typeface="-윤고딕330" panose="02030504000101010101" pitchFamily="18" charset="-127"/>
                <a:ea typeface="-윤고딕330" panose="02030504000101010101" pitchFamily="18" charset="-127"/>
              </a:rPr>
              <a:t>04 </a:t>
            </a:r>
            <a:r>
              <a:rPr lang="ko-KR" altLang="en-US" sz="2000" b="1">
                <a:latin typeface="-윤고딕330" panose="02030504000101010101" pitchFamily="18" charset="-127"/>
                <a:ea typeface="-윤고딕330" panose="02030504000101010101" pitchFamily="18" charset="-127"/>
              </a:rPr>
              <a:t>시스템 구성도 및 모듈 상세 설계</a:t>
            </a:r>
            <a:endParaRPr lang="en-US" altLang="ko-KR" sz="2000" b="1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40A5491-14AD-4E25-B960-FE3A74409FED}"/>
              </a:ext>
            </a:extLst>
          </p:cNvPr>
          <p:cNvSpPr/>
          <p:nvPr/>
        </p:nvSpPr>
        <p:spPr>
          <a:xfrm>
            <a:off x="1577473" y="786826"/>
            <a:ext cx="155844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sz="2000" b="1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PHP </a:t>
            </a:r>
            <a:r>
              <a:rPr lang="ko-KR" altLang="en-US" sz="2000" b="1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서버</a:t>
            </a:r>
            <a:endParaRPr lang="ko-KR" altLang="en-US" sz="2000" b="1" i="0" dirty="0">
              <a:effectLst/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919526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1" descr="C:/Users/Ungkun/AppData/Roaming/PolarisOffice/ETemp/11200_7459632/fImage1600428731561.png">
            <a:extLst>
              <a:ext uri="{FF2B5EF4-FFF2-40B4-BE49-F238E27FC236}">
                <a16:creationId xmlns:a16="http://schemas.microsoft.com/office/drawing/2014/main" id="{DDDDF03E-3C92-4110-80C8-4DACB45EA93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576" y="3744370"/>
            <a:ext cx="2112010" cy="2019300"/>
          </a:xfrm>
          <a:prstGeom prst="rect">
            <a:avLst/>
          </a:prstGeom>
          <a:noFill/>
        </p:spPr>
      </p:pic>
      <p:pic>
        <p:nvPicPr>
          <p:cNvPr id="5" name="그림 4" descr="클립아트이(가) 표시된 사진&#10;&#10;매우 높은 신뢰도로 생성된 설명">
            <a:extLst>
              <a:ext uri="{FF2B5EF4-FFF2-40B4-BE49-F238E27FC236}">
                <a16:creationId xmlns:a16="http://schemas.microsoft.com/office/drawing/2014/main" id="{37EA926A-1948-432B-B86F-C6F51EEE21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418" y="925760"/>
            <a:ext cx="4314016" cy="2030060"/>
          </a:xfrm>
          <a:prstGeom prst="rect">
            <a:avLst/>
          </a:prstGeom>
        </p:spPr>
      </p:pic>
      <p:pic>
        <p:nvPicPr>
          <p:cNvPr id="6" name="그림 5" descr="클립아트이(가) 표시된 사진&#10;&#10;높은 신뢰도로 생성된 설명">
            <a:extLst>
              <a:ext uri="{FF2B5EF4-FFF2-40B4-BE49-F238E27FC236}">
                <a16:creationId xmlns:a16="http://schemas.microsoft.com/office/drawing/2014/main" id="{6C0F08F3-0870-4D0C-BB6B-C616EAD8B9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2651" y="3911227"/>
            <a:ext cx="2796473" cy="1685586"/>
          </a:xfrm>
          <a:prstGeom prst="rect">
            <a:avLst/>
          </a:prstGeom>
        </p:spPr>
      </p:pic>
      <p:pic>
        <p:nvPicPr>
          <p:cNvPr id="17" name="Picture 3" descr="C:\Users\Owner\Desktop\제목 없s음.jpg">
            <a:extLst>
              <a:ext uri="{FF2B5EF4-FFF2-40B4-BE49-F238E27FC236}">
                <a16:creationId xmlns:a16="http://schemas.microsoft.com/office/drawing/2014/main" id="{237FE60C-7643-4449-883E-EFC38786AD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5566" y="967808"/>
            <a:ext cx="3246438" cy="2019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83516F4-EAC2-4071-9DEC-356A3E8DEC78}"/>
              </a:ext>
            </a:extLst>
          </p:cNvPr>
          <p:cNvSpPr txBox="1"/>
          <p:nvPr/>
        </p:nvSpPr>
        <p:spPr>
          <a:xfrm>
            <a:off x="2277994" y="3036484"/>
            <a:ext cx="25415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err="1">
                <a:latin typeface="+mj-ea"/>
                <a:ea typeface="+mj-ea"/>
              </a:rPr>
              <a:t>아두이노</a:t>
            </a:r>
            <a:r>
              <a:rPr lang="ko-KR" altLang="en-US" sz="2000" b="1" dirty="0">
                <a:latin typeface="+mj-ea"/>
                <a:ea typeface="+mj-ea"/>
              </a:rPr>
              <a:t> </a:t>
            </a:r>
            <a:endParaRPr lang="en-US" altLang="ko-KR" sz="2000" b="1" dirty="0">
              <a:latin typeface="+mj-ea"/>
              <a:ea typeface="+mj-ea"/>
            </a:endParaRPr>
          </a:p>
          <a:p>
            <a:pPr algn="ctr"/>
            <a:r>
              <a:rPr lang="ko-KR" altLang="en-US" sz="2000" b="1" dirty="0">
                <a:solidFill>
                  <a:srgbClr val="C00000"/>
                </a:solidFill>
                <a:latin typeface="+mj-ea"/>
                <a:ea typeface="+mj-ea"/>
              </a:rPr>
              <a:t>통합 개발 환경 </a:t>
            </a:r>
            <a:r>
              <a:rPr lang="en-US" altLang="ko-KR" sz="2000" b="1" dirty="0">
                <a:solidFill>
                  <a:srgbClr val="C00000"/>
                </a:solidFill>
                <a:latin typeface="+mj-ea"/>
                <a:ea typeface="+mj-ea"/>
              </a:rPr>
              <a:t>IDE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DA9DEBD-EF85-4164-A71E-D2A499A84A3A}"/>
              </a:ext>
            </a:extLst>
          </p:cNvPr>
          <p:cNvSpPr txBox="1"/>
          <p:nvPr/>
        </p:nvSpPr>
        <p:spPr>
          <a:xfrm>
            <a:off x="6725125" y="3036484"/>
            <a:ext cx="27686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latin typeface="+mj-ea"/>
                <a:ea typeface="+mj-ea"/>
              </a:rPr>
              <a:t>데이터 베이스 구축을</a:t>
            </a:r>
            <a:endParaRPr lang="en-US" altLang="ko-KR" sz="2000" b="1" dirty="0">
              <a:latin typeface="+mj-ea"/>
              <a:ea typeface="+mj-ea"/>
            </a:endParaRPr>
          </a:p>
          <a:p>
            <a:pPr algn="ctr"/>
            <a:r>
              <a:rPr lang="ko-KR" altLang="en-US" sz="2000" b="1" dirty="0">
                <a:latin typeface="+mj-ea"/>
                <a:ea typeface="+mj-ea"/>
              </a:rPr>
              <a:t>위한 </a:t>
            </a:r>
            <a:r>
              <a:rPr lang="en-US" altLang="ko-KR" sz="2000" b="1" dirty="0">
                <a:solidFill>
                  <a:srgbClr val="C00000"/>
                </a:solidFill>
                <a:latin typeface="+mj-ea"/>
                <a:ea typeface="+mj-ea"/>
              </a:rPr>
              <a:t>MySQL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089B667-37CF-46F0-87D2-43F43C0D5245}"/>
              </a:ext>
            </a:extLst>
          </p:cNvPr>
          <p:cNvSpPr txBox="1"/>
          <p:nvPr/>
        </p:nvSpPr>
        <p:spPr>
          <a:xfrm>
            <a:off x="-92633" y="5881362"/>
            <a:ext cx="32904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latin typeface="+mj-ea"/>
                <a:ea typeface="+mj-ea"/>
              </a:rPr>
              <a:t>어플리케이션 구축을 위한</a:t>
            </a:r>
            <a:endParaRPr lang="en-US" altLang="ko-KR" sz="2000" b="1" dirty="0">
              <a:latin typeface="+mj-ea"/>
              <a:ea typeface="+mj-ea"/>
            </a:endParaRPr>
          </a:p>
          <a:p>
            <a:pPr algn="ctr"/>
            <a:r>
              <a:rPr lang="en-US" altLang="ko-KR" sz="2000" b="1" dirty="0">
                <a:solidFill>
                  <a:srgbClr val="C00000"/>
                </a:solidFill>
                <a:latin typeface="+mj-ea"/>
                <a:ea typeface="+mj-ea"/>
              </a:rPr>
              <a:t>Android Studio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FAD09D9-679D-4820-8DED-CBD38BC1A01F}"/>
              </a:ext>
            </a:extLst>
          </p:cNvPr>
          <p:cNvSpPr txBox="1"/>
          <p:nvPr/>
        </p:nvSpPr>
        <p:spPr>
          <a:xfrm>
            <a:off x="4102651" y="5881362"/>
            <a:ext cx="27686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>
                <a:latin typeface="+mj-ea"/>
                <a:ea typeface="+mj-ea"/>
              </a:rPr>
              <a:t>web </a:t>
            </a:r>
            <a:r>
              <a:rPr lang="ko-KR" altLang="en-US" sz="2000" b="1" dirty="0">
                <a:latin typeface="+mj-ea"/>
                <a:ea typeface="+mj-ea"/>
              </a:rPr>
              <a:t>서버 개발환경</a:t>
            </a:r>
            <a:endParaRPr lang="en-US" altLang="ko-KR" sz="2000" b="1" dirty="0">
              <a:solidFill>
                <a:schemeClr val="accent1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2000" b="1" dirty="0" err="1">
                <a:solidFill>
                  <a:srgbClr val="C00000"/>
                </a:solidFill>
                <a:latin typeface="+mj-ea"/>
                <a:ea typeface="+mj-ea"/>
              </a:rPr>
              <a:t>Php</a:t>
            </a:r>
            <a:r>
              <a:rPr lang="en-US" altLang="ko-KR" sz="2000" b="1" dirty="0">
                <a:solidFill>
                  <a:srgbClr val="C00000"/>
                </a:solidFill>
                <a:latin typeface="+mj-ea"/>
                <a:ea typeface="+mj-ea"/>
              </a:rPr>
              <a:t> </a:t>
            </a:r>
            <a:r>
              <a:rPr lang="ko-KR" altLang="en-US" sz="2000" b="1" dirty="0">
                <a:solidFill>
                  <a:srgbClr val="C00000"/>
                </a:solidFill>
                <a:latin typeface="+mj-ea"/>
                <a:ea typeface="+mj-ea"/>
              </a:rPr>
              <a:t>서버</a:t>
            </a:r>
            <a:endParaRPr lang="en-US" altLang="ko-KR" sz="2000" b="1" dirty="0">
              <a:solidFill>
                <a:srgbClr val="C00000"/>
              </a:solidFill>
              <a:latin typeface="+mj-ea"/>
              <a:ea typeface="+mj-ea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71CE0281-F780-44CA-8967-F174F1564C82}"/>
              </a:ext>
            </a:extLst>
          </p:cNvPr>
          <p:cNvCxnSpPr/>
          <p:nvPr/>
        </p:nvCxnSpPr>
        <p:spPr>
          <a:xfrm>
            <a:off x="508000" y="571500"/>
            <a:ext cx="24003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4388B2A3-306B-4187-B64B-BF2617FDEFD2}"/>
              </a:ext>
            </a:extLst>
          </p:cNvPr>
          <p:cNvCxnSpPr>
            <a:cxnSpLocks/>
          </p:cNvCxnSpPr>
          <p:nvPr/>
        </p:nvCxnSpPr>
        <p:spPr>
          <a:xfrm>
            <a:off x="3251200" y="571500"/>
            <a:ext cx="82423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0423BD2F-B783-4FB1-9BA9-5BFB7D8F3BF3}"/>
              </a:ext>
            </a:extLst>
          </p:cNvPr>
          <p:cNvSpPr txBox="1"/>
          <p:nvPr/>
        </p:nvSpPr>
        <p:spPr>
          <a:xfrm>
            <a:off x="457205" y="147935"/>
            <a:ext cx="30728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>
                <a:latin typeface="-윤고딕330" panose="02030504000101010101" pitchFamily="18" charset="-127"/>
                <a:ea typeface="-윤고딕330" panose="02030504000101010101" pitchFamily="18" charset="-127"/>
              </a:rPr>
              <a:t>05 </a:t>
            </a:r>
            <a:r>
              <a:rPr lang="ko-KR" altLang="en-US" sz="2000" b="1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개발 환경 및 개발 방법</a:t>
            </a:r>
            <a:endParaRPr lang="en-US" altLang="ko-KR" sz="2000" b="1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148A4F1-F13D-4D68-9794-C8002B0C22D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93189" y="4070122"/>
            <a:ext cx="3189210" cy="138588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C89E703-2C50-49E9-B25B-00FF7B44D74F}"/>
              </a:ext>
            </a:extLst>
          </p:cNvPr>
          <p:cNvSpPr txBox="1"/>
          <p:nvPr/>
        </p:nvSpPr>
        <p:spPr>
          <a:xfrm>
            <a:off x="8603493" y="5881362"/>
            <a:ext cx="27686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>
                <a:latin typeface="+mj-ea"/>
                <a:ea typeface="+mj-ea"/>
              </a:rPr>
              <a:t>php</a:t>
            </a:r>
            <a:r>
              <a:rPr lang="ko-KR" altLang="en-US" sz="2000" b="1">
                <a:latin typeface="+mj-ea"/>
                <a:ea typeface="+mj-ea"/>
              </a:rPr>
              <a:t> 구동을 위한</a:t>
            </a:r>
            <a:endParaRPr lang="en-US" altLang="ko-KR" sz="2000" b="1" dirty="0">
              <a:solidFill>
                <a:schemeClr val="accent1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2000" b="1">
                <a:solidFill>
                  <a:srgbClr val="C00000"/>
                </a:solidFill>
                <a:latin typeface="+mj-ea"/>
                <a:ea typeface="+mj-ea"/>
              </a:rPr>
              <a:t>Apache</a:t>
            </a:r>
            <a:endParaRPr lang="en-US" altLang="ko-KR" sz="2000" b="1" dirty="0">
              <a:solidFill>
                <a:srgbClr val="C0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3661375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C80CCB9-1758-4328-B460-E82882B6F49F}"/>
              </a:ext>
            </a:extLst>
          </p:cNvPr>
          <p:cNvCxnSpPr/>
          <p:nvPr/>
        </p:nvCxnSpPr>
        <p:spPr>
          <a:xfrm>
            <a:off x="508000" y="571500"/>
            <a:ext cx="24003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DE9D3FAC-21C1-42F4-8C5A-7B6DD6578892}"/>
              </a:ext>
            </a:extLst>
          </p:cNvPr>
          <p:cNvCxnSpPr>
            <a:cxnSpLocks/>
          </p:cNvCxnSpPr>
          <p:nvPr/>
        </p:nvCxnSpPr>
        <p:spPr>
          <a:xfrm>
            <a:off x="3251200" y="571500"/>
            <a:ext cx="82423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C2640E49-1496-465C-A14D-E27F5FD28C8F}"/>
              </a:ext>
            </a:extLst>
          </p:cNvPr>
          <p:cNvSpPr txBox="1"/>
          <p:nvPr/>
        </p:nvSpPr>
        <p:spPr>
          <a:xfrm>
            <a:off x="457205" y="147935"/>
            <a:ext cx="30728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>
                <a:latin typeface="-윤고딕330" panose="02030504000101010101" pitchFamily="18" charset="-127"/>
                <a:ea typeface="-윤고딕330" panose="02030504000101010101" pitchFamily="18" charset="-127"/>
              </a:rPr>
              <a:t>05 </a:t>
            </a:r>
            <a:r>
              <a:rPr lang="ko-KR" altLang="en-US" sz="2000" b="1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개발 환경 및 개발 방법</a:t>
            </a:r>
            <a:endParaRPr lang="en-US" altLang="ko-KR" sz="2000" b="1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048B9DC-2E28-4177-B4D5-EE2B883096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0605" y="1534128"/>
            <a:ext cx="1687089" cy="1305016"/>
          </a:xfrm>
          <a:prstGeom prst="rect">
            <a:avLst/>
          </a:prstGeom>
        </p:spPr>
      </p:pic>
      <p:pic>
        <p:nvPicPr>
          <p:cNvPr id="18" name="_x430033088" descr="EMB000021383bd0">
            <a:extLst>
              <a:ext uri="{FF2B5EF4-FFF2-40B4-BE49-F238E27FC236}">
                <a16:creationId xmlns:a16="http://schemas.microsoft.com/office/drawing/2014/main" id="{5B28046C-7E3A-4173-9387-C825B668AD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428" y="1900798"/>
            <a:ext cx="585019" cy="1126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FA66BCC3-5482-43C1-A9C2-EBB655DB9EEB}"/>
              </a:ext>
            </a:extLst>
          </p:cNvPr>
          <p:cNvCxnSpPr>
            <a:cxnSpLocks/>
          </p:cNvCxnSpPr>
          <p:nvPr/>
        </p:nvCxnSpPr>
        <p:spPr>
          <a:xfrm>
            <a:off x="4026306" y="2322289"/>
            <a:ext cx="1149000" cy="0"/>
          </a:xfrm>
          <a:prstGeom prst="straightConnector1">
            <a:avLst/>
          </a:prstGeom>
          <a:ln w="63500">
            <a:solidFill>
              <a:schemeClr val="tx1"/>
            </a:solidFill>
            <a:prstDash val="solid"/>
            <a:tailEnd type="triangle"/>
          </a:ln>
          <a:effectLst>
            <a:glow rad="50800">
              <a:schemeClr val="bg1"/>
            </a:glow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3EBB9B93-BFDD-45CC-86FD-0B39720BEA0D}"/>
              </a:ext>
            </a:extLst>
          </p:cNvPr>
          <p:cNvCxnSpPr>
            <a:cxnSpLocks/>
          </p:cNvCxnSpPr>
          <p:nvPr/>
        </p:nvCxnSpPr>
        <p:spPr>
          <a:xfrm>
            <a:off x="6950300" y="2329193"/>
            <a:ext cx="1555479" cy="10702"/>
          </a:xfrm>
          <a:prstGeom prst="straightConnector1">
            <a:avLst/>
          </a:prstGeom>
          <a:ln w="63500">
            <a:solidFill>
              <a:schemeClr val="tx1"/>
            </a:solidFill>
            <a:prstDash val="solid"/>
            <a:tailEnd type="triangle"/>
          </a:ln>
          <a:effectLst>
            <a:glow rad="50800">
              <a:schemeClr val="bg1"/>
            </a:glow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그림 23">
            <a:extLst>
              <a:ext uri="{FF2B5EF4-FFF2-40B4-BE49-F238E27FC236}">
                <a16:creationId xmlns:a16="http://schemas.microsoft.com/office/drawing/2014/main" id="{DC6BE0D6-6F0C-4B1E-A8D0-B035730771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86921" y="2004376"/>
            <a:ext cx="1545441" cy="511735"/>
          </a:xfrm>
          <a:prstGeom prst="rect">
            <a:avLst/>
          </a:prstGeom>
        </p:spPr>
      </p:pic>
      <p:pic>
        <p:nvPicPr>
          <p:cNvPr id="25" name="_x430046552" descr="EMB000021383bdc">
            <a:extLst>
              <a:ext uri="{FF2B5EF4-FFF2-40B4-BE49-F238E27FC236}">
                <a16:creationId xmlns:a16="http://schemas.microsoft.com/office/drawing/2014/main" id="{93FE3485-F0EA-49E6-93A3-995F169DB9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6125" y="3795841"/>
            <a:ext cx="1304226" cy="1144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E0E8303F-D87A-4A55-BFE5-9B878AE6C27D}"/>
              </a:ext>
            </a:extLst>
          </p:cNvPr>
          <p:cNvCxnSpPr>
            <a:cxnSpLocks/>
          </p:cNvCxnSpPr>
          <p:nvPr/>
        </p:nvCxnSpPr>
        <p:spPr>
          <a:xfrm>
            <a:off x="6207999" y="3027365"/>
            <a:ext cx="925625" cy="852897"/>
          </a:xfrm>
          <a:prstGeom prst="straightConnector1">
            <a:avLst/>
          </a:prstGeom>
          <a:ln w="63500">
            <a:solidFill>
              <a:schemeClr val="tx1"/>
            </a:solidFill>
            <a:prstDash val="solid"/>
            <a:tailEnd type="triangle"/>
          </a:ln>
          <a:effectLst>
            <a:glow rad="50800">
              <a:schemeClr val="bg1"/>
            </a:glow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_x430049432" descr="EMB000021383be2">
            <a:extLst>
              <a:ext uri="{FF2B5EF4-FFF2-40B4-BE49-F238E27FC236}">
                <a16:creationId xmlns:a16="http://schemas.microsoft.com/office/drawing/2014/main" id="{80FB2891-85A6-480C-8BF7-873A243F73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5742" y="5637655"/>
            <a:ext cx="800100" cy="795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45D1D911-DB73-4B42-8673-0D8D968866A9}"/>
              </a:ext>
            </a:extLst>
          </p:cNvPr>
          <p:cNvCxnSpPr>
            <a:cxnSpLocks/>
          </p:cNvCxnSpPr>
          <p:nvPr/>
        </p:nvCxnSpPr>
        <p:spPr>
          <a:xfrm>
            <a:off x="7478238" y="5194192"/>
            <a:ext cx="0" cy="483113"/>
          </a:xfrm>
          <a:prstGeom prst="straightConnector1">
            <a:avLst/>
          </a:prstGeom>
          <a:ln w="63500">
            <a:solidFill>
              <a:schemeClr val="tx1"/>
            </a:solidFill>
            <a:prstDash val="solid"/>
            <a:tailEnd type="triangle"/>
          </a:ln>
          <a:effectLst>
            <a:glow rad="50800">
              <a:schemeClr val="bg1"/>
            </a:glow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그림 30">
            <a:extLst>
              <a:ext uri="{FF2B5EF4-FFF2-40B4-BE49-F238E27FC236}">
                <a16:creationId xmlns:a16="http://schemas.microsoft.com/office/drawing/2014/main" id="{68850429-8275-4353-8F19-033D5E646AC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6284058">
            <a:off x="7095694" y="3038200"/>
            <a:ext cx="412163" cy="344896"/>
          </a:xfrm>
          <a:prstGeom prst="rect">
            <a:avLst/>
          </a:prstGeom>
        </p:spPr>
      </p:pic>
      <p:pic>
        <p:nvPicPr>
          <p:cNvPr id="32" name="그래픽 31" descr="컴퓨터">
            <a:extLst>
              <a:ext uri="{FF2B5EF4-FFF2-40B4-BE49-F238E27FC236}">
                <a16:creationId xmlns:a16="http://schemas.microsoft.com/office/drawing/2014/main" id="{2877A872-9EB4-4E93-9720-8F2883568CB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844180" y="3749351"/>
            <a:ext cx="914400" cy="914400"/>
          </a:xfrm>
          <a:prstGeom prst="rect">
            <a:avLst/>
          </a:prstGeom>
        </p:spPr>
      </p:pic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FFAD156E-4F22-4225-9965-2638DE8A8153}"/>
              </a:ext>
            </a:extLst>
          </p:cNvPr>
          <p:cNvCxnSpPr>
            <a:cxnSpLocks/>
          </p:cNvCxnSpPr>
          <p:nvPr/>
        </p:nvCxnSpPr>
        <p:spPr>
          <a:xfrm>
            <a:off x="3211542" y="2923411"/>
            <a:ext cx="0" cy="825940"/>
          </a:xfrm>
          <a:prstGeom prst="straightConnector1">
            <a:avLst/>
          </a:prstGeom>
          <a:ln w="63500">
            <a:solidFill>
              <a:schemeClr val="tx1"/>
            </a:solidFill>
            <a:prstDash val="solid"/>
            <a:tailEnd type="triangle"/>
          </a:ln>
          <a:effectLst>
            <a:glow rad="50800">
              <a:schemeClr val="bg1"/>
            </a:glow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7776BE13-1C6D-4E78-AD76-46B2D33A70E7}"/>
              </a:ext>
            </a:extLst>
          </p:cNvPr>
          <p:cNvCxnSpPr>
            <a:cxnSpLocks/>
          </p:cNvCxnSpPr>
          <p:nvPr/>
        </p:nvCxnSpPr>
        <p:spPr>
          <a:xfrm flipV="1">
            <a:off x="3398118" y="2911354"/>
            <a:ext cx="0" cy="837997"/>
          </a:xfrm>
          <a:prstGeom prst="straightConnector1">
            <a:avLst/>
          </a:prstGeom>
          <a:ln w="63500">
            <a:solidFill>
              <a:schemeClr val="tx1"/>
            </a:solidFill>
            <a:prstDash val="solid"/>
            <a:tailEnd type="triangle"/>
          </a:ln>
          <a:effectLst>
            <a:glow rad="50800">
              <a:schemeClr val="bg1"/>
            </a:glow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연결선: 꺾임 44">
            <a:extLst>
              <a:ext uri="{FF2B5EF4-FFF2-40B4-BE49-F238E27FC236}">
                <a16:creationId xmlns:a16="http://schemas.microsoft.com/office/drawing/2014/main" id="{BDA2872D-7BD5-4A3F-B9EC-17A5AC6AE39C}"/>
              </a:ext>
            </a:extLst>
          </p:cNvPr>
          <p:cNvCxnSpPr>
            <a:cxnSpLocks/>
          </p:cNvCxnSpPr>
          <p:nvPr/>
        </p:nvCxnSpPr>
        <p:spPr>
          <a:xfrm rot="10800000">
            <a:off x="1139938" y="3268509"/>
            <a:ext cx="5810363" cy="2783126"/>
          </a:xfrm>
          <a:prstGeom prst="bentConnector3">
            <a:avLst>
              <a:gd name="adj1" fmla="val 100115"/>
            </a:avLst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6ADC9DBD-C6E6-4A34-B869-A765E8EE9138}"/>
              </a:ext>
            </a:extLst>
          </p:cNvPr>
          <p:cNvSpPr txBox="1"/>
          <p:nvPr/>
        </p:nvSpPr>
        <p:spPr>
          <a:xfrm>
            <a:off x="2877654" y="4521434"/>
            <a:ext cx="9554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PC / WEB</a:t>
            </a:r>
            <a:endParaRPr lang="ko-KR" altLang="en-US" sz="1200" dirty="0"/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BC38ABBD-FEC8-42F4-95ED-F787EAFBDFB2}"/>
              </a:ext>
            </a:extLst>
          </p:cNvPr>
          <p:cNvCxnSpPr>
            <a:cxnSpLocks/>
          </p:cNvCxnSpPr>
          <p:nvPr/>
        </p:nvCxnSpPr>
        <p:spPr>
          <a:xfrm>
            <a:off x="1469424" y="3141656"/>
            <a:ext cx="1200150" cy="914400"/>
          </a:xfrm>
          <a:prstGeom prst="straightConnector1">
            <a:avLst/>
          </a:prstGeom>
          <a:ln w="63500">
            <a:solidFill>
              <a:schemeClr val="tx1"/>
            </a:solidFill>
            <a:prstDash val="solid"/>
            <a:tailEnd type="triangle"/>
          </a:ln>
          <a:effectLst>
            <a:glow rad="50800">
              <a:schemeClr val="bg1"/>
            </a:glow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D7823672-4DDA-47E4-BBDC-28F88E22139C}"/>
              </a:ext>
            </a:extLst>
          </p:cNvPr>
          <p:cNvCxnSpPr>
            <a:cxnSpLocks/>
          </p:cNvCxnSpPr>
          <p:nvPr/>
        </p:nvCxnSpPr>
        <p:spPr>
          <a:xfrm flipH="1" flipV="1">
            <a:off x="1570165" y="3027365"/>
            <a:ext cx="1125272" cy="852897"/>
          </a:xfrm>
          <a:prstGeom prst="straightConnector1">
            <a:avLst/>
          </a:prstGeom>
          <a:ln w="63500">
            <a:solidFill>
              <a:schemeClr val="tx1"/>
            </a:solidFill>
            <a:prstDash val="solid"/>
            <a:tailEnd type="triangle"/>
          </a:ln>
          <a:effectLst>
            <a:glow rad="50800">
              <a:schemeClr val="bg1"/>
            </a:glow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7CEF85F4-A6D4-4A8D-9163-32FF22445386}"/>
              </a:ext>
            </a:extLst>
          </p:cNvPr>
          <p:cNvSpPr txBox="1"/>
          <p:nvPr/>
        </p:nvSpPr>
        <p:spPr>
          <a:xfrm>
            <a:off x="3021398" y="2669191"/>
            <a:ext cx="10049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/>
              <a:t>이더넷 </a:t>
            </a:r>
            <a:r>
              <a:rPr lang="ko-KR" altLang="en-US" sz="1200" dirty="0" err="1"/>
              <a:t>쉴드</a:t>
            </a:r>
            <a:endParaRPr lang="ko-KR" altLang="en-US" sz="1200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F9FBB9E5-0F85-4018-9AB0-990E82D731EF}"/>
              </a:ext>
            </a:extLst>
          </p:cNvPr>
          <p:cNvSpPr txBox="1"/>
          <p:nvPr/>
        </p:nvSpPr>
        <p:spPr>
          <a:xfrm>
            <a:off x="5359762" y="2796800"/>
            <a:ext cx="16964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/>
              <a:t>아두이노</a:t>
            </a:r>
            <a:r>
              <a:rPr lang="ko-KR" altLang="en-US" sz="1200" dirty="0"/>
              <a:t> 오렌지 보드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D0524AED-6DE0-42B7-9D0B-71AEEE174C2D}"/>
              </a:ext>
            </a:extLst>
          </p:cNvPr>
          <p:cNvSpPr txBox="1"/>
          <p:nvPr/>
        </p:nvSpPr>
        <p:spPr>
          <a:xfrm>
            <a:off x="8881899" y="2489712"/>
            <a:ext cx="9554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7 </a:t>
            </a:r>
            <a:r>
              <a:rPr lang="ko-KR" altLang="en-US" sz="1200" dirty="0"/>
              <a:t>세그먼트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737DBB1D-9F7B-4774-9934-B68AE26922CB}"/>
              </a:ext>
            </a:extLst>
          </p:cNvPr>
          <p:cNvSpPr txBox="1"/>
          <p:nvPr/>
        </p:nvSpPr>
        <p:spPr>
          <a:xfrm>
            <a:off x="6745524" y="4890330"/>
            <a:ext cx="16964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소형 </a:t>
            </a:r>
            <a:r>
              <a:rPr lang="ko-KR" altLang="en-US" sz="1200" dirty="0" err="1"/>
              <a:t>열전사</a:t>
            </a:r>
            <a:r>
              <a:rPr lang="ko-KR" altLang="en-US" sz="1200" dirty="0"/>
              <a:t> 프린터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E6907EF9-4F47-4E53-A203-06EBDBB8A0AA}"/>
              </a:ext>
            </a:extLst>
          </p:cNvPr>
          <p:cNvSpPr txBox="1"/>
          <p:nvPr/>
        </p:nvSpPr>
        <p:spPr>
          <a:xfrm>
            <a:off x="2365572" y="5774636"/>
            <a:ext cx="19115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/>
              <a:t>어플을 통해서 내용 확인</a:t>
            </a:r>
            <a:endParaRPr lang="ko-KR" altLang="en-US" sz="1200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72AA50B8-65E3-4318-A224-73FB1E241D59}"/>
              </a:ext>
            </a:extLst>
          </p:cNvPr>
          <p:cNvSpPr txBox="1"/>
          <p:nvPr/>
        </p:nvSpPr>
        <p:spPr>
          <a:xfrm>
            <a:off x="3938151" y="2018116"/>
            <a:ext cx="13401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/>
              <a:t>아두이노로</a:t>
            </a:r>
            <a:r>
              <a:rPr lang="ko-KR" altLang="en-US" sz="1200" dirty="0"/>
              <a:t> 전송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E619451-6C34-41E7-9027-FDF735379A4B}"/>
              </a:ext>
            </a:extLst>
          </p:cNvPr>
          <p:cNvSpPr txBox="1"/>
          <p:nvPr/>
        </p:nvSpPr>
        <p:spPr>
          <a:xfrm>
            <a:off x="6890446" y="2010175"/>
            <a:ext cx="16964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현재 번호</a:t>
            </a:r>
            <a:r>
              <a:rPr lang="en-US" altLang="ko-KR" sz="1200" dirty="0"/>
              <a:t>/</a:t>
            </a:r>
            <a:r>
              <a:rPr lang="ko-KR" altLang="en-US" sz="1200" dirty="0"/>
              <a:t>인원 출력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1D6D8DB1-C77B-4DA5-BFBB-BC93D6E24297}"/>
              </a:ext>
            </a:extLst>
          </p:cNvPr>
          <p:cNvSpPr txBox="1"/>
          <p:nvPr/>
        </p:nvSpPr>
        <p:spPr>
          <a:xfrm>
            <a:off x="6745524" y="3366911"/>
            <a:ext cx="13042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프린터로 출력</a:t>
            </a:r>
          </a:p>
        </p:txBody>
      </p: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20CE9FE7-98C4-494E-8C1E-F54AE09E4E49}"/>
              </a:ext>
            </a:extLst>
          </p:cNvPr>
          <p:cNvCxnSpPr>
            <a:cxnSpLocks/>
            <a:endCxn id="77" idx="1"/>
          </p:cNvCxnSpPr>
          <p:nvPr/>
        </p:nvCxnSpPr>
        <p:spPr>
          <a:xfrm>
            <a:off x="4090602" y="4238098"/>
            <a:ext cx="1176649" cy="4465"/>
          </a:xfrm>
          <a:prstGeom prst="straightConnector1">
            <a:avLst/>
          </a:prstGeom>
          <a:ln w="63500">
            <a:solidFill>
              <a:schemeClr val="tx1"/>
            </a:solidFill>
            <a:prstDash val="solid"/>
            <a:tailEnd type="triangle"/>
          </a:ln>
          <a:effectLst>
            <a:glow rad="50800">
              <a:schemeClr val="bg1"/>
            </a:glow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3A636809-F1D8-4538-BBB5-8C1E1E9A9C12}"/>
              </a:ext>
            </a:extLst>
          </p:cNvPr>
          <p:cNvGrpSpPr/>
          <p:nvPr/>
        </p:nvGrpSpPr>
        <p:grpSpPr>
          <a:xfrm>
            <a:off x="5267251" y="3785363"/>
            <a:ext cx="914400" cy="914400"/>
            <a:chOff x="5261971" y="3787960"/>
            <a:chExt cx="914400" cy="914400"/>
          </a:xfrm>
        </p:grpSpPr>
        <p:pic>
          <p:nvPicPr>
            <p:cNvPr id="77" name="그래픽 76" descr="모니터">
              <a:extLst>
                <a:ext uri="{FF2B5EF4-FFF2-40B4-BE49-F238E27FC236}">
                  <a16:creationId xmlns:a16="http://schemas.microsoft.com/office/drawing/2014/main" id="{697D449D-E3D4-4D96-B35A-FA62AB9829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5261971" y="3787960"/>
              <a:ext cx="914400" cy="914400"/>
            </a:xfrm>
            <a:prstGeom prst="rect">
              <a:avLst/>
            </a:prstGeom>
          </p:spPr>
        </p:pic>
        <p:pic>
          <p:nvPicPr>
            <p:cNvPr id="83" name="그림 82">
              <a:extLst>
                <a:ext uri="{FF2B5EF4-FFF2-40B4-BE49-F238E27FC236}">
                  <a16:creationId xmlns:a16="http://schemas.microsoft.com/office/drawing/2014/main" id="{8DE193F9-5C9D-4B00-8742-7A37FC3189B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407396" y="4056056"/>
              <a:ext cx="636452" cy="298979"/>
            </a:xfrm>
            <a:prstGeom prst="rect">
              <a:avLst/>
            </a:prstGeom>
          </p:spPr>
        </p:pic>
      </p:grpSp>
      <p:sp>
        <p:nvSpPr>
          <p:cNvPr id="88" name="TextBox 87">
            <a:extLst>
              <a:ext uri="{FF2B5EF4-FFF2-40B4-BE49-F238E27FC236}">
                <a16:creationId xmlns:a16="http://schemas.microsoft.com/office/drawing/2014/main" id="{92196D5B-32DD-402D-8422-F2345569B95C}"/>
              </a:ext>
            </a:extLst>
          </p:cNvPr>
          <p:cNvSpPr txBox="1"/>
          <p:nvPr/>
        </p:nvSpPr>
        <p:spPr>
          <a:xfrm>
            <a:off x="4158037" y="4267461"/>
            <a:ext cx="13042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세그먼트 </a:t>
            </a:r>
            <a:endParaRPr lang="en-US" altLang="ko-KR" sz="1200" dirty="0"/>
          </a:p>
          <a:p>
            <a:r>
              <a:rPr lang="ko-KR" altLang="en-US" sz="1200" dirty="0"/>
              <a:t>동일 내용 출력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F9F4BB46-E5D9-4F1C-B92D-99029E1CF183}"/>
              </a:ext>
            </a:extLst>
          </p:cNvPr>
          <p:cNvSpPr txBox="1"/>
          <p:nvPr/>
        </p:nvSpPr>
        <p:spPr>
          <a:xfrm>
            <a:off x="5267251" y="4663836"/>
            <a:ext cx="10687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창구 모니터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6A2EAE0F-7E95-4F51-BF3D-0DDF8BC830C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403779" y="5466480"/>
          <a:ext cx="3246346" cy="79533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3173">
                  <a:extLst>
                    <a:ext uri="{9D8B030D-6E8A-4147-A177-3AD203B41FA5}">
                      <a16:colId xmlns:a16="http://schemas.microsoft.com/office/drawing/2014/main" val="3807895465"/>
                    </a:ext>
                  </a:extLst>
                </a:gridCol>
                <a:gridCol w="1623173">
                  <a:extLst>
                    <a:ext uri="{9D8B030D-6E8A-4147-A177-3AD203B41FA5}">
                      <a16:colId xmlns:a16="http://schemas.microsoft.com/office/drawing/2014/main" val="495507091"/>
                    </a:ext>
                  </a:extLst>
                </a:gridCol>
              </a:tblGrid>
              <a:tr h="39484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>
                          <a:ln w="9525">
                            <a:noFill/>
                          </a:ln>
                          <a:solidFill>
                            <a:schemeClr val="tx1"/>
                          </a:solidFill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개발 </a:t>
                      </a:r>
                      <a:r>
                        <a:rPr lang="en-US" altLang="ko-KR" sz="1800" b="0">
                          <a:ln w="9525">
                            <a:noFill/>
                          </a:ln>
                          <a:solidFill>
                            <a:schemeClr val="tx1"/>
                          </a:solidFill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Tool</a:t>
                      </a:r>
                      <a:endParaRPr lang="ko-KR" altLang="en-US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>
                          <a:ln w="9525">
                            <a:noFill/>
                          </a:ln>
                          <a:solidFill>
                            <a:schemeClr val="tx1"/>
                          </a:solidFill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ARDUINO IDE</a:t>
                      </a:r>
                      <a:endParaRPr lang="ko-KR" altLang="en-US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06331996"/>
                  </a:ext>
                </a:extLst>
              </a:tr>
              <a:tr h="40049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개발</a:t>
                      </a:r>
                      <a:r>
                        <a:rPr lang="en-US" altLang="ko-KR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 </a:t>
                      </a:r>
                      <a:r>
                        <a:rPr lang="ko-KR" altLang="en-US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언어 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C </a:t>
                      </a:r>
                      <a:r>
                        <a:rPr lang="ko-KR" altLang="en-US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언어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47928651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2A6CD7CC-31AB-49FF-8637-AB3E6FD3A13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775161" y="1744715"/>
            <a:ext cx="1220278" cy="898040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63438A71-85A6-49E7-AC80-964E976BE83B}"/>
              </a:ext>
            </a:extLst>
          </p:cNvPr>
          <p:cNvSpPr txBox="1"/>
          <p:nvPr/>
        </p:nvSpPr>
        <p:spPr>
          <a:xfrm>
            <a:off x="3423456" y="3223389"/>
            <a:ext cx="9554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유선 통신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C7FAAA2-97C6-4C97-9A2F-9E6C0256276B}"/>
              </a:ext>
            </a:extLst>
          </p:cNvPr>
          <p:cNvSpPr txBox="1"/>
          <p:nvPr/>
        </p:nvSpPr>
        <p:spPr>
          <a:xfrm>
            <a:off x="733630" y="2979700"/>
            <a:ext cx="9554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/>
              <a:t>스마트폰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9011743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C80CCB9-1758-4328-B460-E82882B6F49F}"/>
              </a:ext>
            </a:extLst>
          </p:cNvPr>
          <p:cNvCxnSpPr/>
          <p:nvPr/>
        </p:nvCxnSpPr>
        <p:spPr>
          <a:xfrm>
            <a:off x="508000" y="571500"/>
            <a:ext cx="24003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DE9D3FAC-21C1-42F4-8C5A-7B6DD6578892}"/>
              </a:ext>
            </a:extLst>
          </p:cNvPr>
          <p:cNvCxnSpPr>
            <a:cxnSpLocks/>
          </p:cNvCxnSpPr>
          <p:nvPr/>
        </p:nvCxnSpPr>
        <p:spPr>
          <a:xfrm>
            <a:off x="3251200" y="571500"/>
            <a:ext cx="82423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B39D909-1D0E-484D-9853-79AA4A432F4E}"/>
              </a:ext>
            </a:extLst>
          </p:cNvPr>
          <p:cNvSpPr txBox="1"/>
          <p:nvPr/>
        </p:nvSpPr>
        <p:spPr>
          <a:xfrm>
            <a:off x="457205" y="147935"/>
            <a:ext cx="30728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>
                <a:latin typeface="-윤고딕330" panose="02030504000101010101" pitchFamily="18" charset="-127"/>
                <a:ea typeface="-윤고딕330" panose="02030504000101010101" pitchFamily="18" charset="-127"/>
              </a:rPr>
              <a:t>05 </a:t>
            </a:r>
            <a:r>
              <a:rPr lang="ko-KR" altLang="en-US" sz="2000" b="1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개발 환경 및 개발 방법</a:t>
            </a:r>
            <a:endParaRPr lang="en-US" altLang="ko-KR" sz="2000" b="1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75D67C6D-BD17-4DDC-9E05-A003C8C12C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5457807"/>
              </p:ext>
            </p:extLst>
          </p:nvPr>
        </p:nvGraphicFramePr>
        <p:xfrm>
          <a:off x="5751095" y="2028709"/>
          <a:ext cx="5429706" cy="3977544"/>
        </p:xfrm>
        <a:graphic>
          <a:graphicData uri="http://schemas.openxmlformats.org/drawingml/2006/table">
            <a:tbl>
              <a:tblPr/>
              <a:tblGrid>
                <a:gridCol w="1213187">
                  <a:extLst>
                    <a:ext uri="{9D8B030D-6E8A-4147-A177-3AD203B41FA5}">
                      <a16:colId xmlns:a16="http://schemas.microsoft.com/office/drawing/2014/main" val="4279203575"/>
                    </a:ext>
                  </a:extLst>
                </a:gridCol>
                <a:gridCol w="4216519">
                  <a:extLst>
                    <a:ext uri="{9D8B030D-6E8A-4147-A177-3AD203B41FA5}">
                      <a16:colId xmlns:a16="http://schemas.microsoft.com/office/drawing/2014/main" val="981742007"/>
                    </a:ext>
                  </a:extLst>
                </a:gridCol>
              </a:tblGrid>
              <a:tr h="49719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디스플레이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6.2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인치</a:t>
                      </a: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(2960 x 1440) 18.5:9 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듀얼 엣지 슈퍼 아몰레드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7758726"/>
                  </a:ext>
                </a:extLst>
              </a:tr>
              <a:tr h="49719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크기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159.5 x 73.4 x 8.1mm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5754019"/>
                  </a:ext>
                </a:extLst>
              </a:tr>
              <a:tr h="49719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무게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173g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4632004"/>
                  </a:ext>
                </a:extLst>
              </a:tr>
              <a:tr h="49719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CPU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스냅드래곤</a:t>
                      </a: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835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ㆍ엑시노스</a:t>
                      </a: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8895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0986271"/>
                  </a:ext>
                </a:extLst>
              </a:tr>
              <a:tr h="49719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RAM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6GB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39832450"/>
                  </a:ext>
                </a:extLst>
              </a:tr>
              <a:tr h="49719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내장메모리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64GB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24336399"/>
                  </a:ext>
                </a:extLst>
              </a:tr>
              <a:tr h="49719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배터리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3500mAh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3438988"/>
                  </a:ext>
                </a:extLst>
              </a:tr>
              <a:tr h="49719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OS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안드로이드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7.0 (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누가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)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3240920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A1F65181-FEF6-4633-AE0E-46127E1B7BFA}"/>
              </a:ext>
            </a:extLst>
          </p:cNvPr>
          <p:cNvSpPr txBox="1"/>
          <p:nvPr/>
        </p:nvSpPr>
        <p:spPr>
          <a:xfrm>
            <a:off x="1080713" y="1069272"/>
            <a:ext cx="3201689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sz="2400" b="1">
                <a:ea typeface="굴림" panose="020B0600000101010101" pitchFamily="50" charset="-127"/>
              </a:rPr>
              <a:t>  Galaxy S8 </a:t>
            </a:r>
            <a:endParaRPr lang="ko-KR" altLang="en-US" sz="2400" b="1" dirty="0">
              <a:latin typeface="+mn-ea"/>
            </a:endParaRPr>
          </a:p>
        </p:txBody>
      </p:sp>
      <p:pic>
        <p:nvPicPr>
          <p:cNvPr id="11" name="Picture 2" descr="'스마티아' V30＆아이폰X·8 및 갤럭시S8 기변 이벤트">
            <a:extLst>
              <a:ext uri="{FF2B5EF4-FFF2-40B4-BE49-F238E27FC236}">
                <a16:creationId xmlns:a16="http://schemas.microsoft.com/office/drawing/2014/main" id="{3E11572A-45DB-4961-A2F1-2CE2FEB1F1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170" y="1723629"/>
            <a:ext cx="4133850" cy="4552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334558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C80CCB9-1758-4328-B460-E82882B6F49F}"/>
              </a:ext>
            </a:extLst>
          </p:cNvPr>
          <p:cNvCxnSpPr/>
          <p:nvPr/>
        </p:nvCxnSpPr>
        <p:spPr>
          <a:xfrm>
            <a:off x="508000" y="571500"/>
            <a:ext cx="24003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DE9D3FAC-21C1-42F4-8C5A-7B6DD6578892}"/>
              </a:ext>
            </a:extLst>
          </p:cNvPr>
          <p:cNvCxnSpPr>
            <a:cxnSpLocks/>
          </p:cNvCxnSpPr>
          <p:nvPr/>
        </p:nvCxnSpPr>
        <p:spPr>
          <a:xfrm>
            <a:off x="3251200" y="571500"/>
            <a:ext cx="82423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B39D909-1D0E-484D-9853-79AA4A432F4E}"/>
              </a:ext>
            </a:extLst>
          </p:cNvPr>
          <p:cNvSpPr txBox="1"/>
          <p:nvPr/>
        </p:nvSpPr>
        <p:spPr>
          <a:xfrm>
            <a:off x="457204" y="147935"/>
            <a:ext cx="30090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>
                <a:latin typeface="-윤고딕330" panose="02030504000101010101" pitchFamily="18" charset="-127"/>
                <a:ea typeface="-윤고딕330" panose="02030504000101010101" pitchFamily="18" charset="-127"/>
              </a:rPr>
              <a:t>05 </a:t>
            </a:r>
            <a:r>
              <a:rPr lang="ko-KR" altLang="en-US" sz="2000" b="1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개발환경 추가 자료</a:t>
            </a:r>
            <a:endParaRPr lang="en-US" altLang="ko-KR" sz="2000" b="1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649CA92-E781-4E8E-AC23-9DCD186CFB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093" y="963814"/>
            <a:ext cx="2031014" cy="157105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090EB8A-D1DA-4344-9F20-CB9AC977725D}"/>
              </a:ext>
            </a:extLst>
          </p:cNvPr>
          <p:cNvSpPr txBox="1"/>
          <p:nvPr/>
        </p:nvSpPr>
        <p:spPr>
          <a:xfrm>
            <a:off x="3396444" y="1149175"/>
            <a:ext cx="7931463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제작 중 발생할 수 있는 불량 등의 문제를 최소화하기 위하여 국산 우호 호환        오렌지 보드를 선정 하였음 </a:t>
            </a:r>
            <a:r>
              <a:rPr lang="en-US" altLang="ko-KR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(</a:t>
            </a:r>
            <a:r>
              <a:rPr lang="ko-KR" altLang="en-US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중국산 호환 </a:t>
            </a:r>
            <a:r>
              <a:rPr lang="ko-KR" altLang="en-US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우노</a:t>
            </a:r>
            <a:r>
              <a:rPr lang="ko-KR" altLang="en-US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보드는 불량이 많음</a:t>
            </a:r>
            <a:r>
              <a:rPr lang="en-US" altLang="ko-KR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</a:p>
          <a:p>
            <a:endParaRPr lang="en-US" altLang="ko-KR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en-US" altLang="ko-KR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-  </a:t>
            </a:r>
            <a:r>
              <a:rPr lang="ko-KR" altLang="en-US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정품 </a:t>
            </a:r>
            <a:r>
              <a:rPr lang="ko-KR" altLang="en-US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우노</a:t>
            </a:r>
            <a:r>
              <a:rPr lang="ko-KR" altLang="en-US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보드 보다 저렴하고 안정성이 탁월함</a:t>
            </a:r>
            <a:endParaRPr lang="en-US" altLang="ko-KR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72522C4-24B7-45FE-AFC6-01D6D56D45CA}"/>
              </a:ext>
            </a:extLst>
          </p:cNvPr>
          <p:cNvSpPr txBox="1"/>
          <p:nvPr/>
        </p:nvSpPr>
        <p:spPr>
          <a:xfrm>
            <a:off x="705900" y="2535947"/>
            <a:ext cx="2439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국산 </a:t>
            </a:r>
            <a:r>
              <a:rPr lang="ko-KR" altLang="en-US" sz="1400" dirty="0" err="1"/>
              <a:t>우노</a:t>
            </a:r>
            <a:r>
              <a:rPr lang="ko-KR" altLang="en-US" sz="1400" dirty="0"/>
              <a:t> 호환 오렌지 보드</a:t>
            </a:r>
          </a:p>
        </p:txBody>
      </p:sp>
      <p:pic>
        <p:nvPicPr>
          <p:cNvPr id="11" name="_x430046552" descr="EMB000021383bdc">
            <a:extLst>
              <a:ext uri="{FF2B5EF4-FFF2-40B4-BE49-F238E27FC236}">
                <a16:creationId xmlns:a16="http://schemas.microsoft.com/office/drawing/2014/main" id="{45D61084-3AED-4A54-A7D9-6003505D14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092" y="3079019"/>
            <a:ext cx="2044207" cy="11857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3DD80A4-B96D-433F-A305-035F40EC4414}"/>
              </a:ext>
            </a:extLst>
          </p:cNvPr>
          <p:cNvSpPr txBox="1"/>
          <p:nvPr/>
        </p:nvSpPr>
        <p:spPr>
          <a:xfrm>
            <a:off x="3406618" y="3341482"/>
            <a:ext cx="7931463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QR </a:t>
            </a:r>
            <a:r>
              <a:rPr lang="ko-KR" altLang="en-US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코드 등을 출력하기 위해서 기존에 영수증 출력 용도로 사용되는</a:t>
            </a:r>
            <a:r>
              <a:rPr lang="en-US" altLang="ko-KR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</a:p>
          <a:p>
            <a:r>
              <a:rPr lang="en-US" altLang="ko-KR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   </a:t>
            </a:r>
            <a:r>
              <a:rPr lang="ko-KR" altLang="en-US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소형 </a:t>
            </a:r>
            <a:r>
              <a:rPr lang="ko-KR" altLang="en-US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열전사</a:t>
            </a:r>
            <a:r>
              <a:rPr lang="ko-KR" altLang="en-US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프린터를 선정 하였음</a:t>
            </a:r>
            <a:endParaRPr lang="en-US" altLang="ko-KR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AF9DE80-225C-4858-8C51-3C9815F81F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4092" y="4831626"/>
            <a:ext cx="2044477" cy="12096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7C8125A-389A-479D-A89A-1DC349DBE189}"/>
              </a:ext>
            </a:extLst>
          </p:cNvPr>
          <p:cNvSpPr txBox="1"/>
          <p:nvPr/>
        </p:nvSpPr>
        <p:spPr>
          <a:xfrm>
            <a:off x="1002990" y="4328159"/>
            <a:ext cx="1892117" cy="307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소형 </a:t>
            </a:r>
            <a:r>
              <a:rPr lang="ko-KR" altLang="en-US" sz="1400" dirty="0" err="1"/>
              <a:t>열전사</a:t>
            </a:r>
            <a:r>
              <a:rPr lang="ko-KR" altLang="en-US" sz="1400" dirty="0"/>
              <a:t> 프린터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FF24BBA-47A4-4E5A-8AC5-429940791748}"/>
              </a:ext>
            </a:extLst>
          </p:cNvPr>
          <p:cNvSpPr txBox="1"/>
          <p:nvPr/>
        </p:nvSpPr>
        <p:spPr>
          <a:xfrm>
            <a:off x="1372927" y="6041301"/>
            <a:ext cx="10133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7</a:t>
            </a:r>
            <a:r>
              <a:rPr lang="ko-KR" altLang="en-US" sz="1400" dirty="0"/>
              <a:t>세그먼트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7F783B5-72B1-4821-AF80-FC41BBA483A5}"/>
              </a:ext>
            </a:extLst>
          </p:cNvPr>
          <p:cNvSpPr txBox="1"/>
          <p:nvPr/>
        </p:nvSpPr>
        <p:spPr>
          <a:xfrm>
            <a:off x="3396444" y="4840972"/>
            <a:ext cx="7931463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7</a:t>
            </a:r>
            <a:r>
              <a:rPr lang="ko-KR" altLang="en-US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세그먼트를 사용하여 현재 대기 인원과 대기 번호 상태를 표시</a:t>
            </a:r>
            <a:endParaRPr lang="en-US" altLang="ko-KR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LCD </a:t>
            </a:r>
            <a:r>
              <a:rPr lang="ko-KR" altLang="en-US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대신 </a:t>
            </a:r>
            <a:r>
              <a:rPr lang="en-US" altLang="ko-KR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7</a:t>
            </a:r>
            <a:r>
              <a:rPr lang="ko-KR" altLang="en-US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세그먼트를 선택한 이유는 유지보수가 보다 쉽고</a:t>
            </a:r>
            <a:r>
              <a:rPr lang="en-US" altLang="ko-KR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저전력이라는 </a:t>
            </a:r>
            <a:endParaRPr lang="en-US" altLang="ko-KR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en-US" altLang="ko-KR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  </a:t>
            </a:r>
            <a:r>
              <a:rPr lang="ko-KR" altLang="en-US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점에서 선택하였음</a:t>
            </a:r>
            <a:endParaRPr lang="en-US" altLang="ko-KR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3033040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C80CCB9-1758-4328-B460-E82882B6F49F}"/>
              </a:ext>
            </a:extLst>
          </p:cNvPr>
          <p:cNvCxnSpPr/>
          <p:nvPr/>
        </p:nvCxnSpPr>
        <p:spPr>
          <a:xfrm>
            <a:off x="508000" y="571500"/>
            <a:ext cx="24003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DE9D3FAC-21C1-42F4-8C5A-7B6DD6578892}"/>
              </a:ext>
            </a:extLst>
          </p:cNvPr>
          <p:cNvCxnSpPr>
            <a:cxnSpLocks/>
          </p:cNvCxnSpPr>
          <p:nvPr/>
        </p:nvCxnSpPr>
        <p:spPr>
          <a:xfrm>
            <a:off x="3251200" y="571500"/>
            <a:ext cx="82423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B39D909-1D0E-484D-9853-79AA4A432F4E}"/>
              </a:ext>
            </a:extLst>
          </p:cNvPr>
          <p:cNvSpPr txBox="1"/>
          <p:nvPr/>
        </p:nvSpPr>
        <p:spPr>
          <a:xfrm>
            <a:off x="457204" y="147935"/>
            <a:ext cx="30090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>
                <a:latin typeface="-윤고딕330" panose="02030504000101010101" pitchFamily="18" charset="-127"/>
                <a:ea typeface="-윤고딕330" panose="02030504000101010101" pitchFamily="18" charset="-127"/>
              </a:rPr>
              <a:t>05 </a:t>
            </a:r>
            <a:r>
              <a:rPr lang="ko-KR" altLang="en-US" sz="2000" b="1">
                <a:latin typeface="-윤고딕330" panose="02030504000101010101" pitchFamily="18" charset="-127"/>
                <a:ea typeface="-윤고딕330" panose="02030504000101010101" pitchFamily="18" charset="-127"/>
              </a:rPr>
              <a:t>개발환경 제원</a:t>
            </a:r>
            <a:endParaRPr lang="en-US" altLang="ko-KR" sz="2000" b="1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1627CEC8-BAF0-4279-B42B-90E10012E41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075966" y="1158765"/>
          <a:ext cx="3408758" cy="48723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61361">
                  <a:extLst>
                    <a:ext uri="{9D8B030D-6E8A-4147-A177-3AD203B41FA5}">
                      <a16:colId xmlns:a16="http://schemas.microsoft.com/office/drawing/2014/main" val="2344517979"/>
                    </a:ext>
                  </a:extLst>
                </a:gridCol>
                <a:gridCol w="1747397">
                  <a:extLst>
                    <a:ext uri="{9D8B030D-6E8A-4147-A177-3AD203B41FA5}">
                      <a16:colId xmlns:a16="http://schemas.microsoft.com/office/drawing/2014/main" val="3667768341"/>
                    </a:ext>
                  </a:extLst>
                </a:gridCol>
              </a:tblGrid>
              <a:tr h="31434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Microcontroller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ATmega328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3456445"/>
                  </a:ext>
                </a:extLst>
              </a:tr>
              <a:tr h="31434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Operation Voltage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5V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3170737"/>
                  </a:ext>
                </a:extLst>
              </a:tr>
              <a:tr h="75443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Input Voltage(recommend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7-12V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4034505"/>
                  </a:ext>
                </a:extLst>
              </a:tr>
              <a:tr h="31434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Input Voltage(limits)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7-15V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925453"/>
                  </a:ext>
                </a:extLst>
              </a:tr>
              <a:tr h="31434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Digaial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 I/O Pins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14 (6 PWM)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72323"/>
                  </a:ext>
                </a:extLst>
              </a:tr>
              <a:tr h="31434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Analog Input Pins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6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4706969"/>
                  </a:ext>
                </a:extLst>
              </a:tr>
              <a:tr h="534390">
                <a:tc>
                  <a:txBody>
                    <a:bodyPr/>
                    <a:lstStyle/>
                    <a:p>
                      <a:pPr latinLnBrk="1"/>
                      <a:r>
                        <a:rPr lang="it-IT" altLang="ko-KR" sz="1400" b="0" dirty="0">
                          <a:solidFill>
                            <a:schemeClr val="tx1"/>
                          </a:solidFill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DC Current per I/O Pin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40mA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9878287"/>
                  </a:ext>
                </a:extLst>
              </a:tr>
              <a:tr h="53439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DC Current for 3.3V Pin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50mA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4377722"/>
                  </a:ext>
                </a:extLst>
              </a:tr>
              <a:tr h="53439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Flash Memory	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32KB(0.5KB bootloader)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185533"/>
                  </a:ext>
                </a:extLst>
              </a:tr>
              <a:tr h="31434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SRAM	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2KB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3017015"/>
                  </a:ext>
                </a:extLst>
              </a:tr>
              <a:tr h="31434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EEPROM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1KB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6877682"/>
                  </a:ext>
                </a:extLst>
              </a:tr>
              <a:tr h="31434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Clock Speed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16MHz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7617798"/>
                  </a:ext>
                </a:extLst>
              </a:tr>
            </a:tbl>
          </a:graphicData>
        </a:graphic>
      </p:graphicFrame>
      <p:pic>
        <p:nvPicPr>
          <p:cNvPr id="9" name="그림 8">
            <a:extLst>
              <a:ext uri="{FF2B5EF4-FFF2-40B4-BE49-F238E27FC236}">
                <a16:creationId xmlns:a16="http://schemas.microsoft.com/office/drawing/2014/main" id="{E649CA92-E781-4E8E-AC23-9DCD186CFB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345" y="1158765"/>
            <a:ext cx="2601608" cy="2012425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D59A0CC-323C-42D3-B9F2-4C55D3F87FE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677030" y="1141367"/>
          <a:ext cx="2997106" cy="17478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6314">
                  <a:extLst>
                    <a:ext uri="{9D8B030D-6E8A-4147-A177-3AD203B41FA5}">
                      <a16:colId xmlns:a16="http://schemas.microsoft.com/office/drawing/2014/main" val="2070646912"/>
                    </a:ext>
                  </a:extLst>
                </a:gridCol>
                <a:gridCol w="2000792">
                  <a:extLst>
                    <a:ext uri="{9D8B030D-6E8A-4147-A177-3AD203B41FA5}">
                      <a16:colId xmlns:a16="http://schemas.microsoft.com/office/drawing/2014/main" val="743842791"/>
                    </a:ext>
                  </a:extLst>
                </a:gridCol>
              </a:tblGrid>
              <a:tr h="64172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작동방식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애노드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양극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)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/ </a:t>
                      </a:r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캐소드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음극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)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공통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1526069"/>
                  </a:ext>
                </a:extLst>
              </a:tr>
              <a:tr h="37748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작동 전압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2.2V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8385783"/>
                  </a:ext>
                </a:extLst>
              </a:tr>
              <a:tr h="72860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작동 전류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20MV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4874203"/>
                  </a:ext>
                </a:extLst>
              </a:tr>
            </a:tbl>
          </a:graphicData>
        </a:graphic>
      </p:graphicFrame>
      <p:pic>
        <p:nvPicPr>
          <p:cNvPr id="1031" name="_x132976248" descr="EMB00003d244392">
            <a:extLst>
              <a:ext uri="{FF2B5EF4-FFF2-40B4-BE49-F238E27FC236}">
                <a16:creationId xmlns:a16="http://schemas.microsoft.com/office/drawing/2014/main" id="{967B8253-C334-4B83-B2D8-53773C1636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8738" y="3076822"/>
            <a:ext cx="1876425" cy="158946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9BE23DA9-6060-499A-8696-009C2D31874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677030" y="3041659"/>
          <a:ext cx="2997105" cy="16246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1805">
                  <a:extLst>
                    <a:ext uri="{9D8B030D-6E8A-4147-A177-3AD203B41FA5}">
                      <a16:colId xmlns:a16="http://schemas.microsoft.com/office/drawing/2014/main" val="1822967654"/>
                    </a:ext>
                  </a:extLst>
                </a:gridCol>
                <a:gridCol w="1945300">
                  <a:extLst>
                    <a:ext uri="{9D8B030D-6E8A-4147-A177-3AD203B41FA5}">
                      <a16:colId xmlns:a16="http://schemas.microsoft.com/office/drawing/2014/main" val="72136312"/>
                    </a:ext>
                  </a:extLst>
                </a:gridCol>
              </a:tblGrid>
              <a:tr h="2451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통신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TTL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레벨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(5V)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시리얼 통신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1454442"/>
                  </a:ext>
                </a:extLst>
              </a:tr>
              <a:tr h="2451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작동 전압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5 ~ 9V</a:t>
                      </a: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최소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2A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이상 권장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)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4425721"/>
                  </a:ext>
                </a:extLst>
              </a:tr>
              <a:tr h="5883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용지 규격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57mm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폭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, 39mm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직경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7207897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BC0AB579-6888-440A-8EE0-F81696A586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8738" y="1141367"/>
            <a:ext cx="1876425" cy="174781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5952428-8CCC-4722-A46C-F2D9BA36F1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68737" y="4853930"/>
            <a:ext cx="1876425" cy="1623543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4E458112-3C74-4ACD-A7CB-9B26BAEF53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5256451"/>
              </p:ext>
            </p:extLst>
          </p:nvPr>
        </p:nvGraphicFramePr>
        <p:xfrm>
          <a:off x="8677030" y="4853930"/>
          <a:ext cx="2997105" cy="14112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1805">
                  <a:extLst>
                    <a:ext uri="{9D8B030D-6E8A-4147-A177-3AD203B41FA5}">
                      <a16:colId xmlns:a16="http://schemas.microsoft.com/office/drawing/2014/main" val="1040710199"/>
                    </a:ext>
                  </a:extLst>
                </a:gridCol>
                <a:gridCol w="1945300">
                  <a:extLst>
                    <a:ext uri="{9D8B030D-6E8A-4147-A177-3AD203B41FA5}">
                      <a16:colId xmlns:a16="http://schemas.microsoft.com/office/drawing/2014/main" val="1420454228"/>
                    </a:ext>
                  </a:extLst>
                </a:gridCol>
              </a:tblGrid>
              <a:tr h="2451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쉴드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Ethernet W5100 micro SD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762295"/>
                  </a:ext>
                </a:extLst>
              </a:tr>
              <a:tr h="2451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호환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아두이노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 </a:t>
                      </a:r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우노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021890"/>
                  </a:ext>
                </a:extLst>
              </a:tr>
              <a:tr h="5883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크기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7.2 x 5.3 x 2.5cm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2291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5564689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C80CCB9-1758-4328-B460-E82882B6F49F}"/>
              </a:ext>
            </a:extLst>
          </p:cNvPr>
          <p:cNvCxnSpPr/>
          <p:nvPr/>
        </p:nvCxnSpPr>
        <p:spPr>
          <a:xfrm>
            <a:off x="508000" y="571500"/>
            <a:ext cx="24003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DE9D3FAC-21C1-42F4-8C5A-7B6DD6578892}"/>
              </a:ext>
            </a:extLst>
          </p:cNvPr>
          <p:cNvCxnSpPr>
            <a:cxnSpLocks/>
          </p:cNvCxnSpPr>
          <p:nvPr/>
        </p:nvCxnSpPr>
        <p:spPr>
          <a:xfrm>
            <a:off x="3251200" y="571500"/>
            <a:ext cx="82423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B39D909-1D0E-484D-9853-79AA4A432F4E}"/>
              </a:ext>
            </a:extLst>
          </p:cNvPr>
          <p:cNvSpPr txBox="1"/>
          <p:nvPr/>
        </p:nvSpPr>
        <p:spPr>
          <a:xfrm>
            <a:off x="457204" y="147935"/>
            <a:ext cx="30090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>
                <a:latin typeface="-윤고딕330" panose="02030504000101010101" pitchFamily="18" charset="-127"/>
                <a:ea typeface="-윤고딕330" panose="02030504000101010101" pitchFamily="18" charset="-127"/>
              </a:rPr>
              <a:t>06 </a:t>
            </a:r>
            <a:r>
              <a:rPr lang="ko-KR" altLang="en-US" sz="2000" b="1">
                <a:latin typeface="-윤고딕330" panose="02030504000101010101" pitchFamily="18" charset="-127"/>
                <a:ea typeface="-윤고딕330" panose="02030504000101010101" pitchFamily="18" charset="-127"/>
              </a:rPr>
              <a:t>데모 환경 설계</a:t>
            </a:r>
            <a:endParaRPr lang="en-US" altLang="ko-KR" sz="2000" b="1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11A1EC-0515-4094-9409-D976910E849B}"/>
              </a:ext>
            </a:extLst>
          </p:cNvPr>
          <p:cNvSpPr txBox="1"/>
          <p:nvPr/>
        </p:nvSpPr>
        <p:spPr>
          <a:xfrm>
            <a:off x="508000" y="1040656"/>
            <a:ext cx="3201689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sz="2400" b="1">
                <a:latin typeface="-윤고딕330" panose="02030504000101010101" pitchFamily="18" charset="-127"/>
                <a:ea typeface="-윤고딕330" panose="02030504000101010101" pitchFamily="18" charset="-127"/>
              </a:rPr>
              <a:t>  </a:t>
            </a:r>
            <a:r>
              <a:rPr lang="ko-KR" altLang="en-US" sz="2400" b="1">
                <a:latin typeface="-윤고딕330" panose="02030504000101010101" pitchFamily="18" charset="-127"/>
                <a:ea typeface="-윤고딕330" panose="02030504000101010101" pitchFamily="18" charset="-127"/>
              </a:rPr>
              <a:t>데모 방법</a:t>
            </a:r>
            <a:endParaRPr lang="ko-KR" altLang="en-US" sz="2400" b="1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2D160A-2EE6-48BA-A34D-92BF6C95C674}"/>
              </a:ext>
            </a:extLst>
          </p:cNvPr>
          <p:cNvSpPr txBox="1"/>
          <p:nvPr/>
        </p:nvSpPr>
        <p:spPr>
          <a:xfrm>
            <a:off x="4846431" y="3286092"/>
            <a:ext cx="11501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>
                <a:latin typeface="-윤고딕320" panose="02030504000101010101" pitchFamily="18" charset="-127"/>
                <a:ea typeface="-윤고딕320" panose="02030504000101010101" pitchFamily="18" charset="-127"/>
              </a:rPr>
              <a:t>Server    </a:t>
            </a:r>
          </a:p>
          <a:p>
            <a:endParaRPr lang="en-US" altLang="ko-KR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1A08A80-1ED9-4B88-BCB2-B7CF753296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5304" y="2769939"/>
            <a:ext cx="990625" cy="9906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8519773-A91E-4179-BC91-F0AF29A8CE84}"/>
              </a:ext>
            </a:extLst>
          </p:cNvPr>
          <p:cNvSpPr txBox="1"/>
          <p:nvPr/>
        </p:nvSpPr>
        <p:spPr>
          <a:xfrm>
            <a:off x="3322245" y="5148141"/>
            <a:ext cx="11501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>
                <a:latin typeface="-윤고딕320" panose="02030504000101010101" pitchFamily="18" charset="-127"/>
                <a:ea typeface="-윤고딕320" panose="02030504000101010101" pitchFamily="18" charset="-127"/>
              </a:rPr>
              <a:t>Server    </a:t>
            </a:r>
          </a:p>
          <a:p>
            <a:endParaRPr lang="en-US" altLang="ko-KR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D964EF2-6B46-428A-BF6E-22AE0CFCCB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1118" y="4631988"/>
            <a:ext cx="990625" cy="99062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5A7D18F-9083-45D0-8791-B8720A2D39C0}"/>
              </a:ext>
            </a:extLst>
          </p:cNvPr>
          <p:cNvSpPr txBox="1"/>
          <p:nvPr/>
        </p:nvSpPr>
        <p:spPr>
          <a:xfrm>
            <a:off x="6272211" y="5148141"/>
            <a:ext cx="11501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>
                <a:latin typeface="-윤고딕320" panose="02030504000101010101" pitchFamily="18" charset="-127"/>
                <a:ea typeface="-윤고딕320" panose="02030504000101010101" pitchFamily="18" charset="-127"/>
              </a:rPr>
              <a:t>Server    </a:t>
            </a:r>
          </a:p>
          <a:p>
            <a:endParaRPr lang="en-US" altLang="ko-KR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6C4FEF73-C55E-4FC4-BE26-65CBBBC16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1084" y="4631988"/>
            <a:ext cx="990625" cy="9906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9C02250-031A-4E68-A39E-014ACB94E5F5}"/>
              </a:ext>
            </a:extLst>
          </p:cNvPr>
          <p:cNvSpPr txBox="1"/>
          <p:nvPr/>
        </p:nvSpPr>
        <p:spPr>
          <a:xfrm>
            <a:off x="4257019" y="5794472"/>
            <a:ext cx="1111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-윤고딕320" panose="02030504000101010101" pitchFamily="18" charset="-127"/>
                <a:ea typeface="-윤고딕320" panose="02030504000101010101" pitchFamily="18" charset="-127"/>
              </a:rPr>
              <a:t>은행 역할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8897C00-B2C1-4D85-8ECF-27070079A23C}"/>
              </a:ext>
            </a:extLst>
          </p:cNvPr>
          <p:cNvSpPr txBox="1"/>
          <p:nvPr/>
        </p:nvSpPr>
        <p:spPr>
          <a:xfrm>
            <a:off x="7215122" y="5789588"/>
            <a:ext cx="1111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-윤고딕320" panose="02030504000101010101" pitchFamily="18" charset="-127"/>
                <a:ea typeface="-윤고딕320" panose="02030504000101010101" pitchFamily="18" charset="-127"/>
              </a:rPr>
              <a:t>은행 역할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63C1DB5-8449-4906-B9C3-6E68FB865985}"/>
              </a:ext>
            </a:extLst>
          </p:cNvPr>
          <p:cNvSpPr txBox="1"/>
          <p:nvPr/>
        </p:nvSpPr>
        <p:spPr>
          <a:xfrm>
            <a:off x="5761586" y="3927539"/>
            <a:ext cx="1111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-윤고딕320" panose="02030504000101010101" pitchFamily="18" charset="-127"/>
                <a:ea typeface="-윤고딕320" panose="02030504000101010101" pitchFamily="18" charset="-127"/>
              </a:rPr>
              <a:t>은행 역할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DEE7B8E6-329B-48E3-B07E-86ABAC4FEDFB}"/>
              </a:ext>
            </a:extLst>
          </p:cNvPr>
          <p:cNvCxnSpPr>
            <a:cxnSpLocks/>
          </p:cNvCxnSpPr>
          <p:nvPr/>
        </p:nvCxnSpPr>
        <p:spPr>
          <a:xfrm>
            <a:off x="6937582" y="4104282"/>
            <a:ext cx="467150" cy="390864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211B8833-2CEB-430D-908D-EC2BCB47384C}"/>
              </a:ext>
            </a:extLst>
          </p:cNvPr>
          <p:cNvCxnSpPr/>
          <p:nvPr/>
        </p:nvCxnSpPr>
        <p:spPr>
          <a:xfrm>
            <a:off x="5554117" y="5347174"/>
            <a:ext cx="711200" cy="0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" descr="'스마티아' V30＆아이폰X·8 및 갤럭시S8 기변 이벤트">
            <a:extLst>
              <a:ext uri="{FF2B5EF4-FFF2-40B4-BE49-F238E27FC236}">
                <a16:creationId xmlns:a16="http://schemas.microsoft.com/office/drawing/2014/main" id="{FE58961C-F278-47FD-BBB2-8D8729943A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0033" y="1692054"/>
            <a:ext cx="1224805" cy="1348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B06FC85B-3ACB-470D-99C8-41C12064A6A3}"/>
              </a:ext>
            </a:extLst>
          </p:cNvPr>
          <p:cNvCxnSpPr>
            <a:cxnSpLocks/>
            <a:stCxn id="32" idx="1"/>
          </p:cNvCxnSpPr>
          <p:nvPr/>
        </p:nvCxnSpPr>
        <p:spPr>
          <a:xfrm flipH="1">
            <a:off x="7171158" y="2644977"/>
            <a:ext cx="468438" cy="301649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3349960F-B687-4B53-B129-B21A89138876}"/>
              </a:ext>
            </a:extLst>
          </p:cNvPr>
          <p:cNvCxnSpPr>
            <a:cxnSpLocks/>
          </p:cNvCxnSpPr>
          <p:nvPr/>
        </p:nvCxnSpPr>
        <p:spPr>
          <a:xfrm>
            <a:off x="5020843" y="2586527"/>
            <a:ext cx="406578" cy="354453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_x430046552" descr="EMB000021383bdc">
            <a:extLst>
              <a:ext uri="{FF2B5EF4-FFF2-40B4-BE49-F238E27FC236}">
                <a16:creationId xmlns:a16="http://schemas.microsoft.com/office/drawing/2014/main" id="{4254837A-AE0A-4125-AB80-2215514243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9596" y="2072480"/>
            <a:ext cx="1304226" cy="1144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C18B3EF1-099C-418B-9855-DCAA7DFFF906}"/>
              </a:ext>
            </a:extLst>
          </p:cNvPr>
          <p:cNvCxnSpPr>
            <a:cxnSpLocks/>
          </p:cNvCxnSpPr>
          <p:nvPr/>
        </p:nvCxnSpPr>
        <p:spPr>
          <a:xfrm flipH="1">
            <a:off x="4924817" y="4104282"/>
            <a:ext cx="461805" cy="382462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6343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C80CCB9-1758-4328-B460-E82882B6F49F}"/>
              </a:ext>
            </a:extLst>
          </p:cNvPr>
          <p:cNvCxnSpPr/>
          <p:nvPr/>
        </p:nvCxnSpPr>
        <p:spPr>
          <a:xfrm>
            <a:off x="508000" y="571500"/>
            <a:ext cx="24003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DE9D3FAC-21C1-42F4-8C5A-7B6DD6578892}"/>
              </a:ext>
            </a:extLst>
          </p:cNvPr>
          <p:cNvCxnSpPr>
            <a:cxnSpLocks/>
          </p:cNvCxnSpPr>
          <p:nvPr/>
        </p:nvCxnSpPr>
        <p:spPr>
          <a:xfrm>
            <a:off x="3251200" y="571500"/>
            <a:ext cx="82423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B39D909-1D0E-484D-9853-79AA4A432F4E}"/>
              </a:ext>
            </a:extLst>
          </p:cNvPr>
          <p:cNvSpPr txBox="1"/>
          <p:nvPr/>
        </p:nvSpPr>
        <p:spPr>
          <a:xfrm>
            <a:off x="457205" y="147935"/>
            <a:ext cx="24637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>
                <a:latin typeface="-윤고딕330" panose="02030504000101010101" pitchFamily="18" charset="-127"/>
                <a:ea typeface="-윤고딕330" panose="02030504000101010101" pitchFamily="18" charset="-127"/>
              </a:rPr>
              <a:t>01 </a:t>
            </a:r>
            <a:r>
              <a:rPr lang="ko-KR" altLang="en-US" sz="2000" b="1">
                <a:latin typeface="-윤고딕330" panose="02030504000101010101" pitchFamily="18" charset="-127"/>
                <a:ea typeface="-윤고딕330" panose="02030504000101010101" pitchFamily="18" charset="-127"/>
              </a:rPr>
              <a:t>졸업 연구 개요</a:t>
            </a:r>
            <a:endParaRPr lang="en-US" altLang="ko-KR" sz="2000" b="1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6646A14-C9E0-4205-B730-221358C9A672}"/>
              </a:ext>
            </a:extLst>
          </p:cNvPr>
          <p:cNvSpPr txBox="1"/>
          <p:nvPr/>
        </p:nvSpPr>
        <p:spPr>
          <a:xfrm>
            <a:off x="425452" y="858469"/>
            <a:ext cx="24637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>
                <a:latin typeface="-윤고딕350" panose="02030504000101010101" pitchFamily="18" charset="-127"/>
                <a:ea typeface="-윤고딕350" panose="02030504000101010101" pitchFamily="18" charset="-127"/>
              </a:rPr>
              <a:t>연구 개발 배경</a:t>
            </a:r>
            <a:endParaRPr lang="en-US" altLang="ko-KR" sz="2400"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5694E42-B7D8-4736-A90B-A451ED2659B7}"/>
              </a:ext>
            </a:extLst>
          </p:cNvPr>
          <p:cNvSpPr txBox="1"/>
          <p:nvPr/>
        </p:nvSpPr>
        <p:spPr>
          <a:xfrm>
            <a:off x="508000" y="1914415"/>
            <a:ext cx="748249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>
                <a:latin typeface="-윤고딕320" panose="02030504000101010101" pitchFamily="18" charset="-127"/>
                <a:ea typeface="-윤고딕320" panose="02030504000101010101" pitchFamily="18" charset="-127"/>
              </a:rPr>
              <a:t>다수의 </a:t>
            </a:r>
            <a:r>
              <a:rPr lang="ko-KR" altLang="en-US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인원이 많이 대기 하고 </a:t>
            </a:r>
            <a:r>
              <a:rPr lang="ko-KR" altLang="en-US">
                <a:latin typeface="-윤고딕320" panose="02030504000101010101" pitchFamily="18" charset="-127"/>
                <a:ea typeface="-윤고딕320" panose="02030504000101010101" pitchFamily="18" charset="-127"/>
              </a:rPr>
              <a:t>있는 곳 특히 </a:t>
            </a:r>
            <a:r>
              <a:rPr lang="ko-KR" altLang="en-US">
                <a:solidFill>
                  <a:srgbClr val="FF000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은행</a:t>
            </a:r>
            <a:r>
              <a:rPr lang="ko-KR" altLang="en-US">
                <a:latin typeface="-윤고딕320" panose="02030504000101010101" pitchFamily="18" charset="-127"/>
                <a:ea typeface="-윤고딕320" panose="02030504000101010101" pitchFamily="18" charset="-127"/>
              </a:rPr>
              <a:t>에서  </a:t>
            </a:r>
            <a:endParaRPr lang="en-US" altLang="ko-KR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 fontAlgn="base">
              <a:lnSpc>
                <a:spcPct val="150000"/>
              </a:lnSpc>
            </a:pPr>
            <a:r>
              <a:rPr lang="ko-KR" altLang="en-US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항상</a:t>
            </a:r>
            <a:r>
              <a:rPr lang="en-US" altLang="ko-KR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r>
              <a:rPr lang="ko-KR" altLang="en-US">
                <a:latin typeface="-윤고딕320" panose="02030504000101010101" pitchFamily="18" charset="-127"/>
                <a:ea typeface="-윤고딕320" panose="02030504000101010101" pitchFamily="18" charset="-127"/>
              </a:rPr>
              <a:t>혼잡하고 </a:t>
            </a:r>
            <a:r>
              <a:rPr lang="ko-KR" altLang="en-US">
                <a:solidFill>
                  <a:srgbClr val="FF000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많은 대기 인원</a:t>
            </a:r>
            <a:r>
              <a:rPr lang="ko-KR" altLang="en-US">
                <a:latin typeface="-윤고딕320" panose="02030504000101010101" pitchFamily="18" charset="-127"/>
                <a:ea typeface="-윤고딕320" panose="02030504000101010101" pitchFamily="18" charset="-127"/>
              </a:rPr>
              <a:t>이 존재</a:t>
            </a:r>
            <a:endParaRPr lang="en-US" altLang="ko-KR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 fontAlgn="base">
              <a:lnSpc>
                <a:spcPct val="150000"/>
              </a:lnSpc>
            </a:pPr>
            <a:endParaRPr lang="en-US" altLang="ko-KR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 fontAlgn="base">
              <a:lnSpc>
                <a:spcPct val="150000"/>
              </a:lnSpc>
            </a:pPr>
            <a:r>
              <a:rPr lang="ko-KR" altLang="en-US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필요 업무를 하기 </a:t>
            </a:r>
            <a:r>
              <a:rPr lang="ko-KR" altLang="en-US">
                <a:latin typeface="-윤고딕320" panose="02030504000101010101" pitchFamily="18" charset="-127"/>
                <a:ea typeface="-윤고딕320" panose="02030504000101010101" pitchFamily="18" charset="-127"/>
              </a:rPr>
              <a:t>위해 업무시간보다 </a:t>
            </a:r>
            <a:r>
              <a:rPr lang="ko-KR" altLang="en-US">
                <a:solidFill>
                  <a:srgbClr val="FF000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긴 대기시간</a:t>
            </a:r>
            <a:r>
              <a:rPr lang="ko-KR" altLang="en-US">
                <a:latin typeface="-윤고딕320" panose="02030504000101010101" pitchFamily="18" charset="-127"/>
                <a:ea typeface="-윤고딕320" panose="02030504000101010101" pitchFamily="18" charset="-127"/>
              </a:rPr>
              <a:t>으로 </a:t>
            </a:r>
            <a:endParaRPr lang="en-US" altLang="ko-KR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 fontAlgn="base">
              <a:lnSpc>
                <a:spcPct val="150000"/>
              </a:lnSpc>
            </a:pPr>
            <a:r>
              <a:rPr lang="ko-KR" altLang="en-US">
                <a:latin typeface="-윤고딕320" panose="02030504000101010101" pitchFamily="18" charset="-127"/>
                <a:ea typeface="-윤고딕320" panose="02030504000101010101" pitchFamily="18" charset="-127"/>
              </a:rPr>
              <a:t>이용자의 </a:t>
            </a:r>
            <a:r>
              <a:rPr lang="ko-KR" altLang="en-US">
                <a:solidFill>
                  <a:srgbClr val="FF000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불만 증가</a:t>
            </a:r>
            <a:endParaRPr lang="en-US" altLang="ko-KR" dirty="0">
              <a:solidFill>
                <a:srgbClr val="FF0000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 fontAlgn="base">
              <a:lnSpc>
                <a:spcPct val="150000"/>
              </a:lnSpc>
            </a:pPr>
            <a:r>
              <a:rPr lang="ko-KR" altLang="en-US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 </a:t>
            </a:r>
            <a:endParaRPr lang="en-US" altLang="ko-KR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 fontAlgn="base">
              <a:lnSpc>
                <a:spcPct val="150000"/>
              </a:lnSpc>
            </a:pPr>
            <a:r>
              <a:rPr lang="ko-KR" altLang="en-US">
                <a:latin typeface="-윤고딕320" panose="02030504000101010101" pitchFamily="18" charset="-127"/>
                <a:ea typeface="-윤고딕320" panose="02030504000101010101" pitchFamily="18" charset="-127"/>
              </a:rPr>
              <a:t>해당 은행에 방문하기 직전까지</a:t>
            </a:r>
            <a:r>
              <a:rPr lang="en-US" altLang="ko-KR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</a:p>
          <a:p>
            <a:pPr fontAlgn="base">
              <a:lnSpc>
                <a:spcPct val="150000"/>
              </a:lnSpc>
            </a:pPr>
            <a:r>
              <a:rPr lang="ko-KR" altLang="en-US">
                <a:latin typeface="-윤고딕320" panose="02030504000101010101" pitchFamily="18" charset="-127"/>
                <a:ea typeface="-윤고딕320" panose="02030504000101010101" pitchFamily="18" charset="-127"/>
              </a:rPr>
              <a:t>대기 </a:t>
            </a:r>
            <a:r>
              <a:rPr lang="ko-KR" altLang="en-US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인원이 어느정도 있는지 </a:t>
            </a:r>
            <a:r>
              <a:rPr lang="ko-KR" altLang="en-US" dirty="0">
                <a:solidFill>
                  <a:srgbClr val="FF000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알 수가 없음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DD0B765-9D2A-4B64-90DC-787CDA197B57}"/>
              </a:ext>
            </a:extLst>
          </p:cNvPr>
          <p:cNvSpPr txBox="1"/>
          <p:nvPr/>
        </p:nvSpPr>
        <p:spPr>
          <a:xfrm>
            <a:off x="9623221" y="6078948"/>
            <a:ext cx="181011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출처 </a:t>
            </a:r>
            <a:r>
              <a:rPr lang="en-US" altLang="ko-KR" sz="1050">
                <a:solidFill>
                  <a:schemeClr val="tx1">
                    <a:lumMod val="75000"/>
                    <a:lumOff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: </a:t>
            </a:r>
            <a:r>
              <a:rPr lang="ko-KR" altLang="en-US" sz="1050">
                <a:solidFill>
                  <a:schemeClr val="tx1">
                    <a:lumMod val="75000"/>
                    <a:lumOff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네이버 </a:t>
            </a:r>
            <a:r>
              <a:rPr lang="en-US" altLang="ko-KR" sz="1050">
                <a:solidFill>
                  <a:schemeClr val="tx1">
                    <a:lumMod val="75000"/>
                    <a:lumOff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search </a:t>
            </a:r>
            <a:r>
              <a:rPr lang="ko-KR" altLang="en-US" sz="1050">
                <a:solidFill>
                  <a:schemeClr val="tx1">
                    <a:lumMod val="75000"/>
                    <a:lumOff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결과</a:t>
            </a:r>
            <a:endParaRPr lang="ko-KR" altLang="en-US" sz="1050" dirty="0">
              <a:solidFill>
                <a:schemeClr val="tx1">
                  <a:lumMod val="75000"/>
                  <a:lumOff val="25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0CC42FC-837C-4204-94C1-0909F28A1F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2357" y="1621250"/>
            <a:ext cx="5200983" cy="4457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28829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C80CCB9-1758-4328-B460-E82882B6F49F}"/>
              </a:ext>
            </a:extLst>
          </p:cNvPr>
          <p:cNvCxnSpPr/>
          <p:nvPr/>
        </p:nvCxnSpPr>
        <p:spPr>
          <a:xfrm>
            <a:off x="508000" y="571500"/>
            <a:ext cx="24003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DE9D3FAC-21C1-42F4-8C5A-7B6DD6578892}"/>
              </a:ext>
            </a:extLst>
          </p:cNvPr>
          <p:cNvCxnSpPr>
            <a:cxnSpLocks/>
          </p:cNvCxnSpPr>
          <p:nvPr/>
        </p:nvCxnSpPr>
        <p:spPr>
          <a:xfrm>
            <a:off x="3251200" y="571500"/>
            <a:ext cx="82423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B39D909-1D0E-484D-9853-79AA4A432F4E}"/>
              </a:ext>
            </a:extLst>
          </p:cNvPr>
          <p:cNvSpPr txBox="1"/>
          <p:nvPr/>
        </p:nvSpPr>
        <p:spPr>
          <a:xfrm>
            <a:off x="457204" y="147935"/>
            <a:ext cx="30090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>
                <a:latin typeface="-윤고딕330" panose="02030504000101010101" pitchFamily="18" charset="-127"/>
                <a:ea typeface="-윤고딕330" panose="02030504000101010101" pitchFamily="18" charset="-127"/>
              </a:rPr>
              <a:t>06 </a:t>
            </a:r>
            <a:r>
              <a:rPr lang="ko-KR" altLang="en-US" sz="2000" b="1">
                <a:latin typeface="-윤고딕330" panose="02030504000101010101" pitchFamily="18" charset="-127"/>
                <a:ea typeface="-윤고딕330" panose="02030504000101010101" pitchFamily="18" charset="-127"/>
              </a:rPr>
              <a:t>데모 환경 설계</a:t>
            </a:r>
            <a:endParaRPr lang="en-US" altLang="ko-KR" sz="2000" b="1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4E70B09-C881-4416-A5C7-6C591AC3B517}"/>
              </a:ext>
            </a:extLst>
          </p:cNvPr>
          <p:cNvSpPr txBox="1"/>
          <p:nvPr/>
        </p:nvSpPr>
        <p:spPr>
          <a:xfrm>
            <a:off x="457204" y="1971477"/>
            <a:ext cx="11573523" cy="36876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Tx/>
              <a:buChar char="-"/>
            </a:pPr>
            <a:r>
              <a:rPr lang="en-US" altLang="ko-KR" sz="2000">
                <a:latin typeface="+mj-ea"/>
                <a:ea typeface="+mj-ea"/>
              </a:rPr>
              <a:t>GPS </a:t>
            </a:r>
            <a:r>
              <a:rPr lang="ko-KR" altLang="en-US" sz="2000">
                <a:latin typeface="+mj-ea"/>
                <a:ea typeface="+mj-ea"/>
              </a:rPr>
              <a:t>값을 통해 해당 은행까지 걸리는 시간과 대기 시간을 고려한 값이 앱상에 전달 되는지 데모 </a:t>
            </a:r>
            <a:r>
              <a:rPr lang="en-US" altLang="ko-KR" sz="2000">
                <a:latin typeface="+mj-ea"/>
                <a:ea typeface="+mj-ea"/>
              </a:rPr>
              <a:t> </a:t>
            </a:r>
          </a:p>
          <a:p>
            <a:pPr marL="342900" indent="-342900">
              <a:lnSpc>
                <a:spcPct val="200000"/>
              </a:lnSpc>
              <a:buFontTx/>
              <a:buChar char="-"/>
            </a:pPr>
            <a:r>
              <a:rPr lang="ko-KR" altLang="en-US" sz="2000">
                <a:latin typeface="+mj-ea"/>
                <a:ea typeface="+mj-ea"/>
              </a:rPr>
              <a:t>앱상의 </a:t>
            </a:r>
            <a:r>
              <a:rPr lang="en-US" altLang="ko-KR" sz="2000">
                <a:latin typeface="+mj-ea"/>
                <a:ea typeface="+mj-ea"/>
              </a:rPr>
              <a:t>‘</a:t>
            </a:r>
            <a:r>
              <a:rPr lang="ko-KR" altLang="en-US" sz="2000">
                <a:latin typeface="+mj-ea"/>
                <a:ea typeface="+mj-ea"/>
              </a:rPr>
              <a:t>예약하기</a:t>
            </a:r>
            <a:r>
              <a:rPr lang="en-US" altLang="ko-KR" sz="2000">
                <a:latin typeface="+mj-ea"/>
                <a:ea typeface="+mj-ea"/>
              </a:rPr>
              <a:t>’</a:t>
            </a:r>
            <a:r>
              <a:rPr lang="ko-KR" altLang="en-US" sz="2000">
                <a:latin typeface="+mj-ea"/>
                <a:ea typeface="+mj-ea"/>
              </a:rPr>
              <a:t>를 통해 예약한 정보가 서버에 제대로 전달이 되었는지 </a:t>
            </a:r>
            <a:r>
              <a:rPr lang="ko-KR" altLang="en-US" sz="2000" dirty="0">
                <a:latin typeface="+mj-ea"/>
                <a:ea typeface="+mj-ea"/>
              </a:rPr>
              <a:t>데모</a:t>
            </a:r>
            <a:endParaRPr lang="en-US" altLang="ko-KR" sz="2000" dirty="0">
              <a:latin typeface="+mj-ea"/>
              <a:ea typeface="+mj-ea"/>
            </a:endParaRPr>
          </a:p>
          <a:p>
            <a:pPr marL="342900" indent="-342900">
              <a:lnSpc>
                <a:spcPct val="200000"/>
              </a:lnSpc>
              <a:buFontTx/>
              <a:buChar char="-"/>
            </a:pPr>
            <a:r>
              <a:rPr lang="ko-KR" altLang="en-US" sz="2000">
                <a:latin typeface="+mj-ea"/>
                <a:ea typeface="+mj-ea"/>
              </a:rPr>
              <a:t>서버에서 축적되는 고객업무시간을 계산해 대기시간에 제대로 반영되는지 데모</a:t>
            </a:r>
            <a:endParaRPr lang="en-US" altLang="ko-KR" sz="2000" dirty="0">
              <a:latin typeface="+mj-ea"/>
              <a:ea typeface="+mj-ea"/>
            </a:endParaRPr>
          </a:p>
          <a:p>
            <a:pPr marL="342900" indent="-342900">
              <a:lnSpc>
                <a:spcPct val="200000"/>
              </a:lnSpc>
              <a:buFontTx/>
              <a:buChar char="-"/>
            </a:pPr>
            <a:r>
              <a:rPr lang="ko-KR" altLang="en-US" sz="2000">
                <a:latin typeface="+mj-ea"/>
                <a:ea typeface="+mj-ea"/>
              </a:rPr>
              <a:t>일정 시간</a:t>
            </a:r>
            <a:r>
              <a:rPr lang="en-US" altLang="ko-KR" sz="2000">
                <a:latin typeface="+mj-ea"/>
                <a:ea typeface="+mj-ea"/>
              </a:rPr>
              <a:t>, </a:t>
            </a:r>
            <a:r>
              <a:rPr lang="ko-KR" altLang="en-US" sz="2000">
                <a:latin typeface="+mj-ea"/>
                <a:ea typeface="+mj-ea"/>
              </a:rPr>
              <a:t>대기 인원이 남았을 때 </a:t>
            </a:r>
            <a:r>
              <a:rPr lang="ko-KR" altLang="en-US" sz="2000" err="1">
                <a:latin typeface="+mj-ea"/>
                <a:ea typeface="+mj-ea"/>
              </a:rPr>
              <a:t>푸쉬</a:t>
            </a:r>
            <a:r>
              <a:rPr lang="ko-KR" altLang="en-US" sz="2000">
                <a:latin typeface="+mj-ea"/>
                <a:ea typeface="+mj-ea"/>
              </a:rPr>
              <a:t> 알람이 </a:t>
            </a:r>
            <a:r>
              <a:rPr lang="ko-KR" altLang="en-US" sz="2000" dirty="0">
                <a:latin typeface="+mj-ea"/>
                <a:ea typeface="+mj-ea"/>
              </a:rPr>
              <a:t>오는지 데모</a:t>
            </a:r>
            <a:endParaRPr lang="en-US" altLang="ko-KR" sz="2000" dirty="0">
              <a:latin typeface="+mj-ea"/>
              <a:ea typeface="+mj-ea"/>
            </a:endParaRPr>
          </a:p>
          <a:p>
            <a:pPr marL="342900" indent="-342900">
              <a:lnSpc>
                <a:spcPct val="200000"/>
              </a:lnSpc>
              <a:buFontTx/>
              <a:buChar char="-"/>
            </a:pPr>
            <a:r>
              <a:rPr lang="ko-KR" altLang="en-US" sz="2000">
                <a:latin typeface="+mj-ea"/>
                <a:ea typeface="+mj-ea"/>
              </a:rPr>
              <a:t>푸쉬 알람을 통해 예약 기능과 예약 취소 기능이 작동하는지 데모</a:t>
            </a:r>
            <a:endParaRPr lang="en-US" altLang="ko-KR" sz="2000">
              <a:latin typeface="+mj-ea"/>
              <a:ea typeface="+mj-ea"/>
            </a:endParaRPr>
          </a:p>
          <a:p>
            <a:pPr marL="342900" indent="-342900">
              <a:lnSpc>
                <a:spcPct val="200000"/>
              </a:lnSpc>
              <a:buFontTx/>
              <a:buChar char="-"/>
            </a:pPr>
            <a:r>
              <a:rPr lang="en-US" altLang="ko-KR" sz="2000">
                <a:latin typeface="+mj-ea"/>
                <a:ea typeface="+mj-ea"/>
              </a:rPr>
              <a:t>QR</a:t>
            </a:r>
            <a:r>
              <a:rPr lang="ko-KR" altLang="en-US" sz="2000">
                <a:latin typeface="+mj-ea"/>
                <a:ea typeface="+mj-ea"/>
              </a:rPr>
              <a:t>코드를 통해 앱 상에서 대기인원과 대기시간 정보를 볼 수 있는지 데모</a:t>
            </a:r>
            <a:endParaRPr lang="en-US" altLang="ko-KR" sz="2000" dirty="0">
              <a:latin typeface="+mj-ea"/>
              <a:ea typeface="+mj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11A1EC-0515-4094-9409-D976910E849B}"/>
              </a:ext>
            </a:extLst>
          </p:cNvPr>
          <p:cNvSpPr txBox="1"/>
          <p:nvPr/>
        </p:nvSpPr>
        <p:spPr>
          <a:xfrm>
            <a:off x="508000" y="1040656"/>
            <a:ext cx="3201689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sz="2400" b="1">
                <a:latin typeface="-윤고딕330" panose="02030504000101010101" pitchFamily="18" charset="-127"/>
                <a:ea typeface="-윤고딕330" panose="02030504000101010101" pitchFamily="18" charset="-127"/>
              </a:rPr>
              <a:t>  </a:t>
            </a:r>
            <a:r>
              <a:rPr lang="ko-KR" altLang="en-US" sz="2400" b="1">
                <a:latin typeface="-윤고딕330" panose="02030504000101010101" pitchFamily="18" charset="-127"/>
                <a:ea typeface="-윤고딕330" panose="02030504000101010101" pitchFamily="18" charset="-127"/>
              </a:rPr>
              <a:t>데모 방법</a:t>
            </a:r>
            <a:endParaRPr lang="ko-KR" altLang="en-US" sz="2400" b="1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0449602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C80CCB9-1758-4328-B460-E82882B6F49F}"/>
              </a:ext>
            </a:extLst>
          </p:cNvPr>
          <p:cNvCxnSpPr/>
          <p:nvPr/>
        </p:nvCxnSpPr>
        <p:spPr>
          <a:xfrm>
            <a:off x="508000" y="571500"/>
            <a:ext cx="24003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DE9D3FAC-21C1-42F4-8C5A-7B6DD6578892}"/>
              </a:ext>
            </a:extLst>
          </p:cNvPr>
          <p:cNvCxnSpPr>
            <a:cxnSpLocks/>
          </p:cNvCxnSpPr>
          <p:nvPr/>
        </p:nvCxnSpPr>
        <p:spPr>
          <a:xfrm>
            <a:off x="3251200" y="571500"/>
            <a:ext cx="82423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B39D909-1D0E-484D-9853-79AA4A432F4E}"/>
              </a:ext>
            </a:extLst>
          </p:cNvPr>
          <p:cNvSpPr txBox="1"/>
          <p:nvPr/>
        </p:nvSpPr>
        <p:spPr>
          <a:xfrm>
            <a:off x="457205" y="123872"/>
            <a:ext cx="28814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>
                <a:latin typeface="-윤고딕330" panose="02030504000101010101" pitchFamily="18" charset="-127"/>
                <a:ea typeface="-윤고딕330" panose="02030504000101010101" pitchFamily="18" charset="-127"/>
              </a:rPr>
              <a:t>07 </a:t>
            </a:r>
            <a:r>
              <a:rPr lang="ko-KR" altLang="en-US" sz="2000" b="1">
                <a:latin typeface="-윤고딕330" panose="02030504000101010101" pitchFamily="18" charset="-127"/>
                <a:ea typeface="-윤고딕330" panose="02030504000101010101" pitchFamily="18" charset="-127"/>
              </a:rPr>
              <a:t>업무 분담</a:t>
            </a:r>
            <a:endParaRPr lang="en-US" altLang="ko-KR" sz="2000" b="1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DC5F504-3E68-4E30-BF3C-C432A52FFE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5284216"/>
              </p:ext>
            </p:extLst>
          </p:nvPr>
        </p:nvGraphicFramePr>
        <p:xfrm>
          <a:off x="1111250" y="1136589"/>
          <a:ext cx="9969496" cy="5004975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492374">
                  <a:extLst>
                    <a:ext uri="{9D8B030D-6E8A-4147-A177-3AD203B41FA5}">
                      <a16:colId xmlns:a16="http://schemas.microsoft.com/office/drawing/2014/main" val="343136105"/>
                    </a:ext>
                  </a:extLst>
                </a:gridCol>
                <a:gridCol w="2492374">
                  <a:extLst>
                    <a:ext uri="{9D8B030D-6E8A-4147-A177-3AD203B41FA5}">
                      <a16:colId xmlns:a16="http://schemas.microsoft.com/office/drawing/2014/main" val="1462874302"/>
                    </a:ext>
                  </a:extLst>
                </a:gridCol>
                <a:gridCol w="2492374">
                  <a:extLst>
                    <a:ext uri="{9D8B030D-6E8A-4147-A177-3AD203B41FA5}">
                      <a16:colId xmlns:a16="http://schemas.microsoft.com/office/drawing/2014/main" val="2340855941"/>
                    </a:ext>
                  </a:extLst>
                </a:gridCol>
                <a:gridCol w="2492374">
                  <a:extLst>
                    <a:ext uri="{9D8B030D-6E8A-4147-A177-3AD203B41FA5}">
                      <a16:colId xmlns:a16="http://schemas.microsoft.com/office/drawing/2014/main" val="1052496542"/>
                    </a:ext>
                  </a:extLst>
                </a:gridCol>
              </a:tblGrid>
              <a:tr h="1000995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sz="240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박병현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sz="240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장태홍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sz="240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백승제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6241280"/>
                  </a:ext>
                </a:extLst>
              </a:tr>
              <a:tr h="1000995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sz="2000" b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자료 수집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서버</a:t>
                      </a:r>
                      <a:endParaRPr lang="en-US" altLang="ko-KR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  <a:p>
                      <a:pPr algn="ctr" latinLnBrk="1"/>
                      <a:r>
                        <a:rPr lang="en-US" altLang="ko-KR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DB</a:t>
                      </a:r>
                      <a:endParaRPr lang="ko-KR" altLang="en-US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아두이노 기술</a:t>
                      </a:r>
                      <a:endParaRPr lang="en-US" altLang="ko-KR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  <a:p>
                      <a:pPr algn="ctr" latinLnBrk="1"/>
                      <a:r>
                        <a:rPr lang="ko-KR" altLang="en-US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순번 발행기 </a:t>
                      </a:r>
                      <a:endParaRPr lang="ko-KR" altLang="en-US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Application</a:t>
                      </a:r>
                    </a:p>
                    <a:p>
                      <a:pPr algn="ctr" latinLnBrk="1"/>
                      <a:r>
                        <a:rPr lang="en-US" altLang="ko-KR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TCP/IP</a:t>
                      </a:r>
                      <a:r>
                        <a:rPr lang="en-US" altLang="ko-KR" baseline="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 </a:t>
                      </a:r>
                      <a:r>
                        <a:rPr lang="ko-KR" altLang="en-US" baseline="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통신기술</a:t>
                      </a:r>
                      <a:endParaRPr lang="ko-KR" altLang="en-US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9769536"/>
                  </a:ext>
                </a:extLst>
              </a:tr>
              <a:tr h="1000995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sz="2000" b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설계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서버 구축</a:t>
                      </a:r>
                      <a:endParaRPr lang="en-US" altLang="ko-KR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DB </a:t>
                      </a:r>
                      <a:r>
                        <a:rPr lang="ko-KR" altLang="en-US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설계</a:t>
                      </a:r>
                      <a:endParaRPr lang="en-US" altLang="ko-KR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아두이노 설계</a:t>
                      </a:r>
                      <a:endParaRPr lang="en-US" altLang="ko-KR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  <a:p>
                      <a:pPr algn="ctr" latinLnBrk="1"/>
                      <a:r>
                        <a:rPr lang="ko-KR" altLang="en-US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순번발행기 </a:t>
                      </a:r>
                      <a:r>
                        <a:rPr lang="ko-KR" altLang="en-US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제작</a:t>
                      </a:r>
                      <a:endParaRPr lang="en-US" altLang="ko-KR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Web</a:t>
                      </a:r>
                      <a:r>
                        <a:rPr lang="ko-KR" altLang="en-US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 구축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Application </a:t>
                      </a:r>
                      <a:r>
                        <a:rPr lang="ko-KR" altLang="en-US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설계</a:t>
                      </a:r>
                      <a:br>
                        <a:rPr lang="en-US" altLang="ko-KR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</a:br>
                      <a:r>
                        <a:rPr lang="ko-KR" altLang="en-US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시스템 구조 설계</a:t>
                      </a:r>
                    </a:p>
                    <a:p>
                      <a:pPr algn="ctr" latinLnBrk="1"/>
                      <a:endParaRPr lang="en-US" altLang="ko-KR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430454"/>
                  </a:ext>
                </a:extLst>
              </a:tr>
              <a:tr h="1000995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sz="2000" b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구현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서버 및 </a:t>
                      </a:r>
                      <a:r>
                        <a:rPr lang="en-US" altLang="ko-KR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DB </a:t>
                      </a:r>
                      <a:r>
                        <a:rPr lang="ko-KR" altLang="en-US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개발</a:t>
                      </a:r>
                    </a:p>
                    <a:p>
                      <a:pPr algn="ctr" latinLnBrk="1"/>
                      <a:endParaRPr lang="ko-KR" altLang="en-US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아두이노 데이터 처리</a:t>
                      </a:r>
                      <a:endParaRPr lang="en-US" altLang="ko-KR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  <a:p>
                      <a:pPr algn="ctr" latinLnBrk="1"/>
                      <a:r>
                        <a:rPr lang="ko-KR" altLang="en-US" baseline="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통신 환경 구축</a:t>
                      </a:r>
                      <a:endParaRPr lang="ko-KR" altLang="en-US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Application</a:t>
                      </a:r>
                      <a:r>
                        <a:rPr lang="en-US" altLang="ko-KR" baseline="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 </a:t>
                      </a:r>
                      <a:r>
                        <a:rPr lang="ko-KR" altLang="en-US" baseline="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개발</a:t>
                      </a:r>
                      <a:endParaRPr lang="en-US" altLang="ko-KR" baseline="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  <a:p>
                      <a:pPr algn="ctr" latinLnBrk="1"/>
                      <a:endParaRPr lang="ko-KR" altLang="en-US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8981360"/>
                  </a:ext>
                </a:extLst>
              </a:tr>
              <a:tr h="1000995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sz="2000" b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테스트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Web</a:t>
                      </a:r>
                      <a:r>
                        <a:rPr lang="ko-KR" altLang="en-US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 서버와 아두이노의 데이터 통신 테스트</a:t>
                      </a:r>
                      <a:endParaRPr lang="en-US" altLang="ko-KR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순번 </a:t>
                      </a:r>
                      <a:r>
                        <a:rPr lang="ko-KR" altLang="en-US" dirty="0" err="1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발행기</a:t>
                      </a:r>
                      <a:r>
                        <a:rPr lang="ko-KR" altLang="en-US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 작동 테스트</a:t>
                      </a:r>
                      <a:endParaRPr lang="en-US" altLang="ko-KR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통합테스트 및 유지보수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25806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1050944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C80CCB9-1758-4328-B460-E82882B6F49F}"/>
              </a:ext>
            </a:extLst>
          </p:cNvPr>
          <p:cNvCxnSpPr/>
          <p:nvPr/>
        </p:nvCxnSpPr>
        <p:spPr>
          <a:xfrm>
            <a:off x="508000" y="571500"/>
            <a:ext cx="24003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DE9D3FAC-21C1-42F4-8C5A-7B6DD6578892}"/>
              </a:ext>
            </a:extLst>
          </p:cNvPr>
          <p:cNvCxnSpPr>
            <a:cxnSpLocks/>
          </p:cNvCxnSpPr>
          <p:nvPr/>
        </p:nvCxnSpPr>
        <p:spPr>
          <a:xfrm>
            <a:off x="3251200" y="571500"/>
            <a:ext cx="82423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B39D909-1D0E-484D-9853-79AA4A432F4E}"/>
              </a:ext>
            </a:extLst>
          </p:cNvPr>
          <p:cNvSpPr txBox="1"/>
          <p:nvPr/>
        </p:nvSpPr>
        <p:spPr>
          <a:xfrm>
            <a:off x="457205" y="147935"/>
            <a:ext cx="28814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>
                <a:latin typeface="-윤고딕330" panose="02030504000101010101" pitchFamily="18" charset="-127"/>
                <a:ea typeface="-윤고딕330" panose="02030504000101010101" pitchFamily="18" charset="-127"/>
              </a:rPr>
              <a:t>07 </a:t>
            </a:r>
            <a:r>
              <a:rPr lang="ko-KR" altLang="en-US" sz="2000" b="1">
                <a:latin typeface="-윤고딕330" panose="02030504000101010101" pitchFamily="18" charset="-127"/>
                <a:ea typeface="-윤고딕330" panose="02030504000101010101" pitchFamily="18" charset="-127"/>
              </a:rPr>
              <a:t>종합 설계 수행 일정 </a:t>
            </a:r>
            <a:endParaRPr lang="en-US" altLang="ko-KR" sz="2000" b="1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FDC8A7EA-DDB5-4130-BC7C-E964A1F491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109211"/>
              </p:ext>
            </p:extLst>
          </p:nvPr>
        </p:nvGraphicFramePr>
        <p:xfrm>
          <a:off x="1111251" y="1159450"/>
          <a:ext cx="9969498" cy="5004998"/>
        </p:xfrm>
        <a:graphic>
          <a:graphicData uri="http://schemas.openxmlformats.org/drawingml/2006/table">
            <a:tbl>
              <a:tblPr/>
              <a:tblGrid>
                <a:gridCol w="2812704">
                  <a:extLst>
                    <a:ext uri="{9D8B030D-6E8A-4147-A177-3AD203B41FA5}">
                      <a16:colId xmlns:a16="http://schemas.microsoft.com/office/drawing/2014/main" val="1568953936"/>
                    </a:ext>
                  </a:extLst>
                </a:gridCol>
                <a:gridCol w="765003">
                  <a:extLst>
                    <a:ext uri="{9D8B030D-6E8A-4147-A177-3AD203B41FA5}">
                      <a16:colId xmlns:a16="http://schemas.microsoft.com/office/drawing/2014/main" val="659436877"/>
                    </a:ext>
                  </a:extLst>
                </a:gridCol>
                <a:gridCol w="798379">
                  <a:extLst>
                    <a:ext uri="{9D8B030D-6E8A-4147-A177-3AD203B41FA5}">
                      <a16:colId xmlns:a16="http://schemas.microsoft.com/office/drawing/2014/main" val="2865183715"/>
                    </a:ext>
                  </a:extLst>
                </a:gridCol>
                <a:gridCol w="781691">
                  <a:extLst>
                    <a:ext uri="{9D8B030D-6E8A-4147-A177-3AD203B41FA5}">
                      <a16:colId xmlns:a16="http://schemas.microsoft.com/office/drawing/2014/main" val="473207157"/>
                    </a:ext>
                  </a:extLst>
                </a:gridCol>
                <a:gridCol w="781691">
                  <a:extLst>
                    <a:ext uri="{9D8B030D-6E8A-4147-A177-3AD203B41FA5}">
                      <a16:colId xmlns:a16="http://schemas.microsoft.com/office/drawing/2014/main" val="2253935104"/>
                    </a:ext>
                  </a:extLst>
                </a:gridCol>
                <a:gridCol w="781691">
                  <a:extLst>
                    <a:ext uri="{9D8B030D-6E8A-4147-A177-3AD203B41FA5}">
                      <a16:colId xmlns:a16="http://schemas.microsoft.com/office/drawing/2014/main" val="2331112907"/>
                    </a:ext>
                  </a:extLst>
                </a:gridCol>
                <a:gridCol w="781691">
                  <a:extLst>
                    <a:ext uri="{9D8B030D-6E8A-4147-A177-3AD203B41FA5}">
                      <a16:colId xmlns:a16="http://schemas.microsoft.com/office/drawing/2014/main" val="4163650759"/>
                    </a:ext>
                  </a:extLst>
                </a:gridCol>
                <a:gridCol w="1233324">
                  <a:extLst>
                    <a:ext uri="{9D8B030D-6E8A-4147-A177-3AD203B41FA5}">
                      <a16:colId xmlns:a16="http://schemas.microsoft.com/office/drawing/2014/main" val="86113951"/>
                    </a:ext>
                  </a:extLst>
                </a:gridCol>
                <a:gridCol w="1233324">
                  <a:extLst>
                    <a:ext uri="{9D8B030D-6E8A-4147-A177-3AD203B41FA5}">
                      <a16:colId xmlns:a16="http://schemas.microsoft.com/office/drawing/2014/main" val="815029265"/>
                    </a:ext>
                  </a:extLst>
                </a:gridCol>
              </a:tblGrid>
              <a:tr h="61375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추진사항</a:t>
                      </a: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b="1" kern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  <a:r>
                        <a:rPr lang="ko-KR" altLang="en-US" sz="1600" b="1" kern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월</a:t>
                      </a: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b="1" kern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  <a:r>
                        <a:rPr lang="ko-KR" altLang="en-US" sz="1600" b="1" kern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월</a:t>
                      </a: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b="1" kern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</a:t>
                      </a:r>
                      <a:r>
                        <a:rPr lang="ko-KR" altLang="en-US" sz="1600" b="1" kern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월</a:t>
                      </a: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b="1" kern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</a:t>
                      </a:r>
                      <a:r>
                        <a:rPr lang="ko-KR" altLang="en-US" sz="1600" b="1" kern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월</a:t>
                      </a: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b="1" kern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4</a:t>
                      </a:r>
                      <a:r>
                        <a:rPr lang="ko-KR" altLang="en-US" sz="1600" b="1" kern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월</a:t>
                      </a: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b="1" kern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5</a:t>
                      </a:r>
                      <a:r>
                        <a:rPr lang="ko-KR" altLang="en-US" sz="1600" b="1" kern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월</a:t>
                      </a: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b="1" kern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6</a:t>
                      </a:r>
                      <a:r>
                        <a:rPr lang="ko-KR" altLang="en-US" sz="1600" b="1" kern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월</a:t>
                      </a: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b="1" kern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7-9</a:t>
                      </a:r>
                      <a:r>
                        <a:rPr lang="ko-KR" altLang="en-US" sz="1600" b="1" kern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월</a:t>
                      </a: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5360706"/>
                  </a:ext>
                </a:extLst>
              </a:tr>
              <a:tr h="155178">
                <a:tc rowSpan="3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b="0" kern="0" spc="0">
                          <a:solidFill>
                            <a:srgbClr val="000000"/>
                          </a:solidFill>
                          <a:effectLst/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자료수집</a:t>
                      </a: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4531804"/>
                  </a:ext>
                </a:extLst>
              </a:tr>
              <a:tr h="15517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10248418"/>
                  </a:ext>
                </a:extLst>
              </a:tr>
              <a:tr h="15517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6799159"/>
                  </a:ext>
                </a:extLst>
              </a:tr>
              <a:tr h="186475">
                <a:tc rowSpan="3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b="0" kern="0" spc="0">
                          <a:solidFill>
                            <a:srgbClr val="000000"/>
                          </a:solidFill>
                          <a:effectLst/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요구사항 정의 및 분석</a:t>
                      </a: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2729166"/>
                  </a:ext>
                </a:extLst>
              </a:tr>
              <a:tr h="18647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70748810"/>
                  </a:ext>
                </a:extLst>
              </a:tr>
              <a:tr h="18647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6806452"/>
                  </a:ext>
                </a:extLst>
              </a:tr>
              <a:tr h="186475">
                <a:tc rowSpan="3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b="0" kern="0" spc="0">
                          <a:solidFill>
                            <a:srgbClr val="000000"/>
                          </a:solidFill>
                          <a:effectLst/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시스템 설계 및 상세설계</a:t>
                      </a: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2908668"/>
                  </a:ext>
                </a:extLst>
              </a:tr>
              <a:tr h="18647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5094620"/>
                  </a:ext>
                </a:extLst>
              </a:tr>
              <a:tr h="19620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65897592"/>
                  </a:ext>
                </a:extLst>
              </a:tr>
              <a:tr h="186475">
                <a:tc rowSpan="3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b="0" kern="0" spc="0">
                          <a:solidFill>
                            <a:srgbClr val="000000"/>
                          </a:solidFill>
                          <a:effectLst/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구현</a:t>
                      </a: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29894288"/>
                  </a:ext>
                </a:extLst>
              </a:tr>
              <a:tr h="18647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67424215"/>
                  </a:ext>
                </a:extLst>
              </a:tr>
              <a:tr h="18647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5820345"/>
                  </a:ext>
                </a:extLst>
              </a:tr>
              <a:tr h="186475">
                <a:tc rowSpan="3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b="0" kern="0" spc="0">
                          <a:solidFill>
                            <a:srgbClr val="000000"/>
                          </a:solidFill>
                          <a:effectLst/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통합 및 테스트</a:t>
                      </a: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2780813"/>
                  </a:ext>
                </a:extLst>
              </a:tr>
              <a:tr h="18647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9279380"/>
                  </a:ext>
                </a:extLst>
              </a:tr>
              <a:tr h="18647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1309364"/>
                  </a:ext>
                </a:extLst>
              </a:tr>
              <a:tr h="186475">
                <a:tc rowSpan="3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b="0" kern="0" spc="0">
                          <a:solidFill>
                            <a:srgbClr val="000000"/>
                          </a:solidFill>
                          <a:effectLst/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문서화 및 발표</a:t>
                      </a: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6497249"/>
                  </a:ext>
                </a:extLst>
              </a:tr>
              <a:tr h="18647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1737631"/>
                  </a:ext>
                </a:extLst>
              </a:tr>
              <a:tr h="18647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94469514"/>
                  </a:ext>
                </a:extLst>
              </a:tr>
              <a:tr h="186475">
                <a:tc rowSpan="3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b="0" kern="0" spc="0">
                          <a:solidFill>
                            <a:srgbClr val="000000"/>
                          </a:solidFill>
                          <a:effectLst/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산업기술대전</a:t>
                      </a: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4014321"/>
                  </a:ext>
                </a:extLst>
              </a:tr>
              <a:tr h="18647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7415540"/>
                  </a:ext>
                </a:extLst>
              </a:tr>
              <a:tr h="18647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6569688"/>
                  </a:ext>
                </a:extLst>
              </a:tr>
              <a:tr h="186475">
                <a:tc rowSpan="3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b="0" kern="0" spc="0">
                          <a:solidFill>
                            <a:srgbClr val="000000"/>
                          </a:solidFill>
                          <a:effectLst/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최종 보고서 작업</a:t>
                      </a: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1162331"/>
                  </a:ext>
                </a:extLst>
              </a:tr>
              <a:tr h="18647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5063320"/>
                  </a:ext>
                </a:extLst>
              </a:tr>
              <a:tr h="18647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13205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4528428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C80CCB9-1758-4328-B460-E82882B6F49F}"/>
              </a:ext>
            </a:extLst>
          </p:cNvPr>
          <p:cNvCxnSpPr/>
          <p:nvPr/>
        </p:nvCxnSpPr>
        <p:spPr>
          <a:xfrm>
            <a:off x="508000" y="571500"/>
            <a:ext cx="24003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DE9D3FAC-21C1-42F4-8C5A-7B6DD6578892}"/>
              </a:ext>
            </a:extLst>
          </p:cNvPr>
          <p:cNvCxnSpPr>
            <a:cxnSpLocks/>
          </p:cNvCxnSpPr>
          <p:nvPr/>
        </p:nvCxnSpPr>
        <p:spPr>
          <a:xfrm>
            <a:off x="3251200" y="571500"/>
            <a:ext cx="82423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B39D909-1D0E-484D-9853-79AA4A432F4E}"/>
              </a:ext>
            </a:extLst>
          </p:cNvPr>
          <p:cNvSpPr txBox="1"/>
          <p:nvPr/>
        </p:nvSpPr>
        <p:spPr>
          <a:xfrm>
            <a:off x="457204" y="147935"/>
            <a:ext cx="30090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>
                <a:latin typeface="-윤고딕330" panose="02030504000101010101" pitchFamily="18" charset="-127"/>
                <a:ea typeface="-윤고딕330" panose="02030504000101010101" pitchFamily="18" charset="-127"/>
              </a:rPr>
              <a:t>08 </a:t>
            </a:r>
            <a:r>
              <a:rPr lang="ko-KR" altLang="en-US" sz="2000" b="1">
                <a:latin typeface="-윤고딕330" panose="02030504000101010101" pitchFamily="18" charset="-127"/>
                <a:ea typeface="-윤고딕330" panose="02030504000101010101" pitchFamily="18" charset="-127"/>
              </a:rPr>
              <a:t>필요 기술 및 참고 문헌</a:t>
            </a:r>
            <a:endParaRPr lang="en-US" altLang="ko-KR" sz="2000" b="1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73B153-0B94-446C-828D-A516F8A2560D}"/>
              </a:ext>
            </a:extLst>
          </p:cNvPr>
          <p:cNvSpPr txBox="1"/>
          <p:nvPr/>
        </p:nvSpPr>
        <p:spPr>
          <a:xfrm>
            <a:off x="1708150" y="943986"/>
            <a:ext cx="68403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latin typeface="-윤고딕320" panose="02030504000101010101" pitchFamily="18" charset="-127"/>
                <a:ea typeface="-윤고딕320" panose="02030504000101010101" pitchFamily="18" charset="-127"/>
              </a:rPr>
              <a:t>Github : </a:t>
            </a:r>
            <a:r>
              <a:rPr lang="en-US" altLang="ko-KR" sz="2400">
                <a:latin typeface="-윤고딕320" panose="02030504000101010101" pitchFamily="18" charset="-127"/>
                <a:ea typeface="-윤고딕320" panose="02030504000101010101" pitchFamily="18" charset="-127"/>
                <a:hlinkClick r:id="rId2"/>
              </a:rPr>
              <a:t>https://github.com/ParkBangBang/PPT</a:t>
            </a:r>
            <a:r>
              <a:rPr lang="en-US" altLang="ko-KR" sz="240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endParaRPr lang="ko-KR" altLang="en-US" sz="240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2DCB839-66F5-42D1-8BA7-E198E28E8B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4582" y="1444353"/>
            <a:ext cx="10002835" cy="5413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70956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C80CCB9-1758-4328-B460-E82882B6F49F}"/>
              </a:ext>
            </a:extLst>
          </p:cNvPr>
          <p:cNvCxnSpPr/>
          <p:nvPr/>
        </p:nvCxnSpPr>
        <p:spPr>
          <a:xfrm>
            <a:off x="508000" y="571500"/>
            <a:ext cx="24003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DE9D3FAC-21C1-42F4-8C5A-7B6DD6578892}"/>
              </a:ext>
            </a:extLst>
          </p:cNvPr>
          <p:cNvCxnSpPr>
            <a:cxnSpLocks/>
          </p:cNvCxnSpPr>
          <p:nvPr/>
        </p:nvCxnSpPr>
        <p:spPr>
          <a:xfrm>
            <a:off x="3251200" y="571500"/>
            <a:ext cx="82423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B39D909-1D0E-484D-9853-79AA4A432F4E}"/>
              </a:ext>
            </a:extLst>
          </p:cNvPr>
          <p:cNvSpPr txBox="1"/>
          <p:nvPr/>
        </p:nvSpPr>
        <p:spPr>
          <a:xfrm>
            <a:off x="457204" y="147935"/>
            <a:ext cx="30090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>
                <a:latin typeface="-윤고딕330" panose="02030504000101010101" pitchFamily="18" charset="-127"/>
                <a:ea typeface="-윤고딕330" panose="02030504000101010101" pitchFamily="18" charset="-127"/>
              </a:rPr>
              <a:t>09 </a:t>
            </a:r>
            <a:r>
              <a:rPr lang="ko-KR" altLang="en-US" sz="2000" b="1">
                <a:latin typeface="-윤고딕330" panose="02030504000101010101" pitchFamily="18" charset="-127"/>
                <a:ea typeface="-윤고딕330" panose="02030504000101010101" pitchFamily="18" charset="-127"/>
              </a:rPr>
              <a:t>필요 기술 및 참고 문헌</a:t>
            </a:r>
            <a:endParaRPr lang="en-US" altLang="ko-KR" sz="2000" b="1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FC6C869-3EA0-44E3-83BC-38F7A57B68D5}"/>
              </a:ext>
            </a:extLst>
          </p:cNvPr>
          <p:cNvSpPr txBox="1"/>
          <p:nvPr/>
        </p:nvSpPr>
        <p:spPr>
          <a:xfrm>
            <a:off x="688754" y="900753"/>
            <a:ext cx="9764981" cy="51706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-윤고딕350" panose="02030504000101010101" pitchFamily="18" charset="-127"/>
                <a:ea typeface="-윤고딕350" panose="02030504000101010101" pitchFamily="18" charset="-127"/>
              </a:rPr>
              <a:t>논문</a:t>
            </a:r>
            <a:endParaRPr lang="en-US" altLang="ko-KR" dirty="0">
              <a:latin typeface="-윤고딕350" panose="02030504000101010101" pitchFamily="18" charset="-127"/>
              <a:ea typeface="-윤고딕350" panose="02030504000101010101" pitchFamily="18" charset="-127"/>
            </a:endParaRPr>
          </a:p>
          <a:p>
            <a:endParaRPr lang="en-US" altLang="ko-KR" sz="1600" dirty="0">
              <a:latin typeface="-윤고딕350" panose="02030504000101010101" pitchFamily="18" charset="-127"/>
              <a:ea typeface="-윤고딕350" panose="02030504000101010101" pitchFamily="18" charset="-127"/>
            </a:endParaRPr>
          </a:p>
          <a:p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4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김상윤</a:t>
            </a:r>
            <a:r>
              <a:rPr lang="en-US" altLang="ko-KR" sz="14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1400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조경래</a:t>
            </a:r>
            <a:r>
              <a:rPr lang="en-US" altLang="ko-KR" sz="14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14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김정한</a:t>
            </a:r>
            <a:r>
              <a:rPr lang="en-US" altLang="ko-KR" sz="14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14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배성호 </a:t>
            </a:r>
            <a:r>
              <a:rPr lang="en-US" altLang="ko-KR" sz="14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(2014). NFC</a:t>
            </a:r>
            <a:r>
              <a:rPr lang="ko-KR" altLang="en-US" sz="14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기반의 향상된 모바일 순번대기시스템</a:t>
            </a:r>
            <a:r>
              <a:rPr lang="en-US" altLang="ko-KR" sz="14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  <a:r>
              <a:rPr lang="ko-KR" altLang="en-US" sz="14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한국통신학회 학술대회논문집</a:t>
            </a:r>
            <a:r>
              <a:rPr lang="en-US" altLang="ko-KR" sz="14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,</a:t>
            </a:r>
          </a:p>
          <a:p>
            <a:r>
              <a:rPr lang="en-US" altLang="ko-KR" sz="14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45-46.</a:t>
            </a:r>
          </a:p>
          <a:p>
            <a:endParaRPr lang="en-US" altLang="ko-KR" sz="14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4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윤영수</a:t>
            </a:r>
            <a:r>
              <a:rPr lang="en-US" altLang="ko-KR" sz="14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 (2013). </a:t>
            </a:r>
            <a:r>
              <a:rPr lang="ko-KR" altLang="en-US" sz="14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고객의 대기시간을 고려한 은행 창구직원 및 </a:t>
            </a:r>
            <a:r>
              <a:rPr lang="en-US" altLang="ko-KR" sz="14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ATM</a:t>
            </a:r>
            <a:r>
              <a:rPr lang="ko-KR" altLang="en-US" sz="14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기기의 효율적 운용방안</a:t>
            </a:r>
            <a:r>
              <a:rPr lang="en-US" altLang="ko-KR" sz="14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  <a:r>
              <a:rPr lang="ko-KR" altLang="en-US" sz="14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산업경제연구</a:t>
            </a:r>
            <a:r>
              <a:rPr lang="en-US" altLang="ko-KR" sz="14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, 26(5), 2253-2273.</a:t>
            </a:r>
          </a:p>
          <a:p>
            <a:endParaRPr lang="en-US" altLang="ko-KR" sz="14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4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김상윤</a:t>
            </a:r>
            <a:r>
              <a:rPr lang="en-US" altLang="ko-KR" sz="14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1400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조경래</a:t>
            </a:r>
            <a:r>
              <a:rPr lang="en-US" altLang="ko-KR" sz="14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14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김정한</a:t>
            </a:r>
            <a:r>
              <a:rPr lang="en-US" altLang="ko-KR" sz="14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14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배성호 </a:t>
            </a:r>
            <a:r>
              <a:rPr lang="en-US" altLang="ko-KR" sz="14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(2014). NFC</a:t>
            </a:r>
            <a:r>
              <a:rPr lang="ko-KR" altLang="en-US" sz="14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기반의 향상된 모바일 순번대기시스템</a:t>
            </a:r>
            <a:r>
              <a:rPr lang="en-US" altLang="ko-KR" sz="14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  <a:r>
              <a:rPr lang="ko-KR" altLang="en-US" sz="14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한국통신학회 학술대회논문집</a:t>
            </a:r>
            <a:r>
              <a:rPr lang="en-US" altLang="ko-KR" sz="14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,</a:t>
            </a:r>
          </a:p>
          <a:p>
            <a:r>
              <a:rPr lang="en-US" altLang="ko-KR" sz="14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45-46.</a:t>
            </a:r>
            <a:endParaRPr lang="ko-KR" altLang="en-US" sz="14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4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4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박성호</a:t>
            </a:r>
            <a:r>
              <a:rPr lang="en-US" altLang="ko-KR" sz="14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14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여지혜</a:t>
            </a:r>
            <a:r>
              <a:rPr lang="en-US" altLang="ko-KR" sz="14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14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김미선</a:t>
            </a:r>
            <a:r>
              <a:rPr lang="en-US" altLang="ko-KR" sz="14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1400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방그린</a:t>
            </a:r>
            <a:r>
              <a:rPr lang="en-US" altLang="ko-KR" sz="14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14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박준형</a:t>
            </a:r>
            <a:r>
              <a:rPr lang="en-US" altLang="ko-KR" sz="14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1400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고일주</a:t>
            </a:r>
            <a:r>
              <a:rPr lang="ko-KR" altLang="en-US" sz="14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r>
              <a:rPr lang="en-US" altLang="ko-KR" sz="14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(2012). </a:t>
            </a:r>
            <a:r>
              <a:rPr lang="ko-KR" altLang="en-US" sz="14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스마트폰 기반 다중 순번대기관리 어플리케이션의 구현</a:t>
            </a:r>
            <a:r>
              <a:rPr lang="en-US" altLang="ko-KR" sz="14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  <a:r>
              <a:rPr lang="ko-KR" altLang="en-US" sz="14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한</a:t>
            </a:r>
          </a:p>
          <a:p>
            <a:r>
              <a:rPr lang="ko-KR" altLang="en-US" sz="14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국</a:t>
            </a:r>
            <a:r>
              <a:rPr lang="en-US" altLang="ko-KR" sz="14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HCI</a:t>
            </a:r>
            <a:r>
              <a:rPr lang="ko-KR" altLang="en-US" sz="14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학회 학술대회</a:t>
            </a:r>
            <a:r>
              <a:rPr lang="en-US" altLang="ko-KR" sz="14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, 47-49.</a:t>
            </a:r>
          </a:p>
          <a:p>
            <a:endParaRPr lang="en-US" altLang="ko-KR" sz="14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4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dirty="0">
                <a:latin typeface="-윤고딕350" panose="02030504000101010101" pitchFamily="18" charset="-127"/>
                <a:ea typeface="-윤고딕350" panose="02030504000101010101" pitchFamily="18" charset="-127"/>
              </a:rPr>
              <a:t>기타 참고자료</a:t>
            </a:r>
            <a:endParaRPr lang="en-US" altLang="ko-KR" dirty="0">
              <a:latin typeface="-윤고딕350" panose="02030504000101010101" pitchFamily="18" charset="-127"/>
              <a:ea typeface="-윤고딕350" panose="02030504000101010101" pitchFamily="18" charset="-127"/>
            </a:endParaRPr>
          </a:p>
          <a:p>
            <a:endParaRPr lang="en-US" altLang="ko-KR" sz="1600" dirty="0">
              <a:latin typeface="-윤고딕350" panose="02030504000101010101" pitchFamily="18" charset="-127"/>
              <a:ea typeface="-윤고딕350" panose="02030504000101010101" pitchFamily="18" charset="-127"/>
            </a:endParaRPr>
          </a:p>
          <a:p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(</a:t>
            </a:r>
            <a:r>
              <a:rPr lang="ko-KR" altLang="en-US" sz="14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기사</a:t>
            </a:r>
            <a:r>
              <a:rPr lang="en-US" altLang="ko-KR" sz="14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  <a:r>
              <a:rPr lang="ko-KR" altLang="en-US" sz="14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종합병원 </a:t>
            </a:r>
            <a:r>
              <a:rPr lang="en-US" altLang="ko-KR" sz="14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2</a:t>
            </a:r>
            <a:r>
              <a:rPr lang="ko-KR" altLang="en-US" sz="14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시간 대기하고 겨우 </a:t>
            </a:r>
            <a:r>
              <a:rPr lang="en-US" altLang="ko-KR" sz="14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3</a:t>
            </a:r>
            <a:r>
              <a:rPr lang="ko-KR" altLang="en-US" sz="14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분 진료 </a:t>
            </a:r>
            <a:r>
              <a:rPr lang="en-US" altLang="ko-KR" sz="14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'</a:t>
            </a:r>
            <a:r>
              <a:rPr lang="ko-KR" altLang="en-US" sz="14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문제</a:t>
            </a:r>
            <a:r>
              <a:rPr lang="en-US" altLang="ko-KR" sz="14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' -  https://blog.naver.com/handcli/30076582051</a:t>
            </a:r>
            <a:endParaRPr lang="ko-KR" altLang="en-US" sz="14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ko-KR" altLang="en-US" sz="14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(app) </a:t>
            </a:r>
            <a:r>
              <a:rPr lang="ko-KR" altLang="en-US" sz="14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순번이 </a:t>
            </a:r>
            <a:r>
              <a:rPr lang="en-US" altLang="ko-KR" sz="14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(</a:t>
            </a:r>
            <a:r>
              <a:rPr lang="ko-KR" altLang="en-US" sz="14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매장 순번 대기 어플</a:t>
            </a:r>
            <a:r>
              <a:rPr lang="en-US" altLang="ko-KR" sz="14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) – google play / App Store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ko-KR" sz="14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>
                <a:latin typeface="-윤고딕320" panose="02030504000101010101" pitchFamily="18" charset="-127"/>
                <a:ea typeface="-윤고딕320" panose="02030504000101010101" pitchFamily="18" charset="-127"/>
              </a:rPr>
              <a:t>(</a:t>
            </a:r>
            <a:r>
              <a:rPr lang="ko-KR" altLang="en-US" sz="1400">
                <a:latin typeface="-윤고딕320" panose="02030504000101010101" pitchFamily="18" charset="-127"/>
                <a:ea typeface="-윤고딕320" panose="02030504000101010101" pitchFamily="18" charset="-127"/>
              </a:rPr>
              <a:t>기사</a:t>
            </a:r>
            <a:r>
              <a:rPr lang="en-US" altLang="ko-KR" sz="1400">
                <a:latin typeface="-윤고딕320" panose="02030504000101010101" pitchFamily="18" charset="-127"/>
                <a:ea typeface="-윤고딕320" panose="02030504000101010101" pitchFamily="18" charset="-127"/>
              </a:rPr>
              <a:t>) </a:t>
            </a:r>
            <a:r>
              <a:rPr lang="ko-KR" altLang="en-US" sz="1400">
                <a:latin typeface="-윤고딕320" panose="02030504000101010101" pitchFamily="18" charset="-127"/>
                <a:ea typeface="-윤고딕320" panose="02030504000101010101" pitchFamily="18" charset="-127"/>
              </a:rPr>
              <a:t>세계 일보 </a:t>
            </a:r>
            <a:r>
              <a:rPr lang="en-US" altLang="ko-KR" sz="1400">
                <a:latin typeface="-윤고딕320" panose="02030504000101010101" pitchFamily="18" charset="-127"/>
                <a:ea typeface="-윤고딕320" panose="02030504000101010101" pitchFamily="18" charset="-127"/>
              </a:rPr>
              <a:t>- http://news.naver.com/main/read.nhn?mode=LSD&amp;mid=sec&amp;sid1=102&amp;oid=022&amp;aid=0002742827</a:t>
            </a:r>
            <a:endParaRPr lang="en-US" altLang="ko-KR" sz="14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4290653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374BFDC-79DE-4F67-9759-2BD45C59B920}"/>
              </a:ext>
            </a:extLst>
          </p:cNvPr>
          <p:cNvSpPr txBox="1"/>
          <p:nvPr/>
        </p:nvSpPr>
        <p:spPr>
          <a:xfrm>
            <a:off x="4232349" y="2413337"/>
            <a:ext cx="372730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감사합니다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CCA66D8-82DC-46CF-9387-6715BF7F69E6}"/>
              </a:ext>
            </a:extLst>
          </p:cNvPr>
          <p:cNvCxnSpPr/>
          <p:nvPr/>
        </p:nvCxnSpPr>
        <p:spPr>
          <a:xfrm>
            <a:off x="4387850" y="3429000"/>
            <a:ext cx="3416300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88449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104DE9F7-97E9-4678-A66E-8467F74A86B3}"/>
              </a:ext>
            </a:extLst>
          </p:cNvPr>
          <p:cNvSpPr txBox="1"/>
          <p:nvPr/>
        </p:nvSpPr>
        <p:spPr>
          <a:xfrm>
            <a:off x="3156083" y="4206600"/>
            <a:ext cx="7108057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sz="1600">
                <a:latin typeface="-윤고딕320" panose="02030504000101010101" pitchFamily="18" charset="-127"/>
                <a:ea typeface="-윤고딕320" panose="02030504000101010101" pitchFamily="18" charset="-127"/>
              </a:rPr>
              <a:t>App</a:t>
            </a:r>
            <a:r>
              <a:rPr lang="ko-KR" altLang="en-US" sz="1600">
                <a:latin typeface="-윤고딕320" panose="02030504000101010101" pitchFamily="18" charset="-127"/>
                <a:ea typeface="-윤고딕320" panose="02030504000101010101" pitchFamily="18" charset="-127"/>
              </a:rPr>
              <a:t>을 통해 대기 </a:t>
            </a:r>
            <a:r>
              <a:rPr lang="ko-KR" altLang="en-US" sz="16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잔여 시간을 확인함으로써 대기 </a:t>
            </a:r>
            <a:r>
              <a:rPr lang="ko-KR" altLang="en-US" sz="1600">
                <a:latin typeface="-윤고딕320" panose="02030504000101010101" pitchFamily="18" charset="-127"/>
                <a:ea typeface="-윤고딕320" panose="02030504000101010101" pitchFamily="18" charset="-127"/>
              </a:rPr>
              <a:t>시간을</a:t>
            </a:r>
            <a:r>
              <a:rPr lang="en-US" altLang="ko-KR" sz="160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</a:p>
          <a:p>
            <a:pPr fontAlgn="base"/>
            <a:r>
              <a:rPr lang="ko-KR" altLang="en-US">
                <a:solidFill>
                  <a:srgbClr val="FF000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개인 </a:t>
            </a:r>
            <a:r>
              <a:rPr lang="ko-KR" altLang="en-US" dirty="0">
                <a:solidFill>
                  <a:srgbClr val="FF000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시간으로 </a:t>
            </a:r>
            <a:r>
              <a:rPr lang="ko-KR" altLang="en-US">
                <a:solidFill>
                  <a:srgbClr val="FF000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활용 가능</a:t>
            </a:r>
            <a:r>
              <a:rPr lang="ko-KR" altLang="en-US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endParaRPr lang="en-US" altLang="ko-KR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 fontAlgn="base"/>
            <a:endParaRPr lang="en-US" altLang="ko-KR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 fontAlgn="base"/>
            <a:r>
              <a:rPr lang="ko-KR" altLang="en-US" sz="1600">
                <a:latin typeface="-윤고딕320" panose="02030504000101010101" pitchFamily="18" charset="-127"/>
                <a:ea typeface="-윤고딕320" panose="02030504000101010101" pitchFamily="18" charset="-127"/>
              </a:rPr>
              <a:t>은행 이용자들의 불편사항인 긴 대기시간 문제 해소로</a:t>
            </a:r>
            <a:r>
              <a:rPr lang="ko-KR" altLang="en-US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r>
              <a:rPr lang="ko-KR" altLang="en-US">
                <a:solidFill>
                  <a:srgbClr val="FF000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이용 만족도 증가   </a:t>
            </a:r>
            <a:endParaRPr lang="en-US" altLang="ko-KR">
              <a:solidFill>
                <a:srgbClr val="FF0000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 fontAlgn="base"/>
            <a:endParaRPr lang="ko-KR" altLang="en-US" dirty="0">
              <a:solidFill>
                <a:srgbClr val="FF0000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 fontAlgn="base"/>
            <a:r>
              <a:rPr lang="ko-KR" altLang="en-US" sz="1600">
                <a:latin typeface="-윤고딕320" panose="02030504000101010101" pitchFamily="18" charset="-127"/>
                <a:ea typeface="-윤고딕320" panose="02030504000101010101" pitchFamily="18" charset="-127"/>
              </a:rPr>
              <a:t>편의성 증가로 다수의 고객을 확보할 수 있어</a:t>
            </a:r>
            <a:endParaRPr lang="en-US" altLang="ko-KR" sz="16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 fontAlgn="base"/>
            <a:r>
              <a:rPr lang="ko-KR" altLang="en-US">
                <a:solidFill>
                  <a:srgbClr val="FF000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경제적 효과 증대</a:t>
            </a:r>
            <a:endParaRPr lang="ko-KR" altLang="en-US" dirty="0">
              <a:solidFill>
                <a:srgbClr val="FF0000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2512C8C-808C-4870-8A95-3AF0FAFF79CF}"/>
              </a:ext>
            </a:extLst>
          </p:cNvPr>
          <p:cNvSpPr txBox="1"/>
          <p:nvPr/>
        </p:nvSpPr>
        <p:spPr>
          <a:xfrm>
            <a:off x="3156084" y="904311"/>
            <a:ext cx="6813415" cy="28161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z="1600">
                <a:latin typeface="-윤고딕320" panose="02030504000101010101" pitchFamily="18" charset="-127"/>
                <a:ea typeface="-윤고딕320" panose="02030504000101010101" pitchFamily="18" charset="-127"/>
              </a:rPr>
              <a:t>은행 </a:t>
            </a:r>
            <a:r>
              <a:rPr lang="ko-KR" altLang="en-US" sz="16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방문 전에 </a:t>
            </a:r>
            <a:r>
              <a:rPr lang="en-US" altLang="ko-KR" dirty="0">
                <a:solidFill>
                  <a:srgbClr val="FF000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WEB App</a:t>
            </a:r>
            <a:r>
              <a:rPr lang="ko-KR" altLang="en-US" sz="16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을</a:t>
            </a:r>
            <a:r>
              <a:rPr lang="en-US" altLang="ko-KR" sz="16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r>
              <a:rPr lang="ko-KR" altLang="en-US" sz="16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통해</a:t>
            </a:r>
            <a:endParaRPr lang="en-US" altLang="ko-KR" sz="16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 fontAlgn="base">
              <a:lnSpc>
                <a:spcPct val="150000"/>
              </a:lnSpc>
            </a:pPr>
            <a:r>
              <a:rPr lang="ko-KR" altLang="en-US" sz="16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대기 인원을 확인하고 예약할 수 있는 시스템 개발</a:t>
            </a:r>
            <a:endParaRPr lang="en-US" altLang="ko-KR" sz="16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 fontAlgn="base">
              <a:lnSpc>
                <a:spcPct val="150000"/>
              </a:lnSpc>
            </a:pPr>
            <a:endParaRPr lang="en-US" altLang="ko-KR" sz="900" dirty="0">
              <a:solidFill>
                <a:srgbClr val="FF0000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 fontAlgn="base">
              <a:lnSpc>
                <a:spcPct val="150000"/>
              </a:lnSpc>
            </a:pPr>
            <a:r>
              <a:rPr lang="ko-KR" altLang="en-US" sz="16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사용자의 편리함을 </a:t>
            </a:r>
            <a:r>
              <a:rPr lang="ko-KR" altLang="en-US" sz="1600">
                <a:latin typeface="-윤고딕320" panose="02030504000101010101" pitchFamily="18" charset="-127"/>
                <a:ea typeface="-윤고딕320" panose="02030504000101010101" pitchFamily="18" charset="-127"/>
              </a:rPr>
              <a:t>위해 </a:t>
            </a:r>
            <a:r>
              <a:rPr lang="ko-KR" altLang="en-US">
                <a:solidFill>
                  <a:srgbClr val="FF000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근처 다른 은행들의 대기 인원을 확인</a:t>
            </a:r>
            <a:r>
              <a:rPr lang="ko-KR" altLang="en-US" sz="1600">
                <a:latin typeface="-윤고딕320" panose="02030504000101010101" pitchFamily="18" charset="-127"/>
                <a:ea typeface="-윤고딕320" panose="02030504000101010101" pitchFamily="18" charset="-127"/>
              </a:rPr>
              <a:t>하고 </a:t>
            </a:r>
            <a:br>
              <a:rPr lang="en-US" altLang="ko-KR" sz="1600">
                <a:latin typeface="-윤고딕320" panose="02030504000101010101" pitchFamily="18" charset="-127"/>
                <a:ea typeface="-윤고딕320" panose="02030504000101010101" pitchFamily="18" charset="-127"/>
              </a:rPr>
            </a:br>
            <a:r>
              <a:rPr lang="ko-KR" altLang="en-US" sz="1600">
                <a:latin typeface="-윤고딕320" panose="02030504000101010101" pitchFamily="18" charset="-127"/>
                <a:ea typeface="-윤고딕320" panose="02030504000101010101" pitchFamily="18" charset="-127"/>
              </a:rPr>
              <a:t>스마트폰을 이용해</a:t>
            </a:r>
            <a:r>
              <a:rPr lang="en-US" altLang="ko-KR" sz="160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r>
              <a:rPr lang="ko-KR" altLang="en-US" sz="1600">
                <a:latin typeface="-윤고딕320" panose="02030504000101010101" pitchFamily="18" charset="-127"/>
                <a:ea typeface="-윤고딕320" panose="02030504000101010101" pitchFamily="18" charset="-127"/>
              </a:rPr>
              <a:t>예약할 수 </a:t>
            </a:r>
            <a:r>
              <a:rPr lang="ko-KR" altLang="en-US" sz="16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있도록 함</a:t>
            </a:r>
            <a:endParaRPr lang="en-US" altLang="ko-KR" sz="16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 fontAlgn="base">
              <a:lnSpc>
                <a:spcPct val="150000"/>
              </a:lnSpc>
            </a:pPr>
            <a:endParaRPr lang="en-US" altLang="ko-KR" sz="9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 fontAlgn="base">
              <a:lnSpc>
                <a:spcPct val="150000"/>
              </a:lnSpc>
            </a:pPr>
            <a:r>
              <a:rPr lang="ko-KR" altLang="en-US">
                <a:solidFill>
                  <a:srgbClr val="FF000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방문 예상 시간을 설정</a:t>
            </a:r>
            <a:r>
              <a:rPr lang="ko-KR" altLang="en-US" sz="1600">
                <a:latin typeface="-윤고딕320" panose="02030504000101010101" pitchFamily="18" charset="-127"/>
                <a:ea typeface="-윤고딕320" panose="02030504000101010101" pitchFamily="18" charset="-127"/>
              </a:rPr>
              <a:t>해</a:t>
            </a:r>
            <a:r>
              <a:rPr lang="ko-KR" altLang="en-US" sz="1600">
                <a:solidFill>
                  <a:srgbClr val="FF000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r>
              <a:rPr lang="ko-KR" altLang="en-US" sz="1600">
                <a:latin typeface="-윤고딕320" panose="02030504000101010101" pitchFamily="18" charset="-127"/>
                <a:ea typeface="-윤고딕320" panose="02030504000101010101" pitchFamily="18" charset="-127"/>
              </a:rPr>
              <a:t>예상 대기 번호를 부여받아</a:t>
            </a:r>
            <a:endParaRPr lang="en-US" altLang="ko-KR" sz="16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 fontAlgn="base">
              <a:lnSpc>
                <a:spcPct val="150000"/>
              </a:lnSpc>
            </a:pPr>
            <a:r>
              <a:rPr lang="ko-KR" altLang="en-US" sz="1600">
                <a:latin typeface="-윤고딕320" panose="02030504000101010101" pitchFamily="18" charset="-127"/>
                <a:ea typeface="-윤고딕320" panose="02030504000101010101" pitchFamily="18" charset="-127"/>
              </a:rPr>
              <a:t>현 시스템보다 편리 </a:t>
            </a:r>
            <a:r>
              <a:rPr lang="ko-KR" altLang="en-US" sz="16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사용할 수 있도록 함</a:t>
            </a:r>
            <a:endParaRPr lang="en-US" altLang="ko-KR" sz="16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386A179-16D1-474F-9947-DAF3D4D70B67}"/>
              </a:ext>
            </a:extLst>
          </p:cNvPr>
          <p:cNvCxnSpPr>
            <a:cxnSpLocks/>
          </p:cNvCxnSpPr>
          <p:nvPr/>
        </p:nvCxnSpPr>
        <p:spPr>
          <a:xfrm>
            <a:off x="546100" y="684328"/>
            <a:ext cx="2222500" cy="0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2B7D7762-1771-45B5-A0E9-46AD49D0B3A4}"/>
              </a:ext>
            </a:extLst>
          </p:cNvPr>
          <p:cNvCxnSpPr>
            <a:cxnSpLocks/>
          </p:cNvCxnSpPr>
          <p:nvPr/>
        </p:nvCxnSpPr>
        <p:spPr>
          <a:xfrm>
            <a:off x="2768600" y="684328"/>
            <a:ext cx="8763000" cy="0"/>
          </a:xfrm>
          <a:prstGeom prst="line">
            <a:avLst/>
          </a:prstGeom>
          <a:ln w="349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99D4FA87-CD51-45B4-8186-EE9DBAAA2C41}"/>
              </a:ext>
            </a:extLst>
          </p:cNvPr>
          <p:cNvCxnSpPr>
            <a:cxnSpLocks/>
          </p:cNvCxnSpPr>
          <p:nvPr/>
        </p:nvCxnSpPr>
        <p:spPr>
          <a:xfrm>
            <a:off x="508000" y="3986616"/>
            <a:ext cx="2222500" cy="0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4F8A757C-F799-4B62-9723-F2520B028177}"/>
              </a:ext>
            </a:extLst>
          </p:cNvPr>
          <p:cNvCxnSpPr>
            <a:cxnSpLocks/>
          </p:cNvCxnSpPr>
          <p:nvPr/>
        </p:nvCxnSpPr>
        <p:spPr>
          <a:xfrm>
            <a:off x="2730500" y="3986616"/>
            <a:ext cx="8763000" cy="0"/>
          </a:xfrm>
          <a:prstGeom prst="line">
            <a:avLst/>
          </a:prstGeom>
          <a:ln w="349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6646A14-C9E0-4205-B730-221358C9A672}"/>
              </a:ext>
            </a:extLst>
          </p:cNvPr>
          <p:cNvSpPr txBox="1"/>
          <p:nvPr/>
        </p:nvSpPr>
        <p:spPr>
          <a:xfrm>
            <a:off x="387352" y="781463"/>
            <a:ext cx="24637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>
                <a:latin typeface="-윤고딕350" panose="02030504000101010101" pitchFamily="18" charset="-127"/>
                <a:ea typeface="-윤고딕350" panose="02030504000101010101" pitchFamily="18" charset="-127"/>
              </a:rPr>
              <a:t>연구 개발 목표</a:t>
            </a:r>
            <a:endParaRPr lang="en-US" altLang="ko-KR" sz="2400"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E40B9DC-9EE9-4052-B477-31FC00B63829}"/>
              </a:ext>
            </a:extLst>
          </p:cNvPr>
          <p:cNvSpPr txBox="1"/>
          <p:nvPr/>
        </p:nvSpPr>
        <p:spPr>
          <a:xfrm>
            <a:off x="387352" y="4083750"/>
            <a:ext cx="24637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>
                <a:latin typeface="-윤고딕350" panose="02030504000101010101" pitchFamily="18" charset="-127"/>
                <a:ea typeface="-윤고딕350" panose="02030504000101010101" pitchFamily="18" charset="-127"/>
              </a:rPr>
              <a:t>연구 개발 효과</a:t>
            </a:r>
            <a:endParaRPr lang="en-US" altLang="ko-KR" sz="2400"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896016-CD9E-40DC-A57C-4E457C45B61E}"/>
              </a:ext>
            </a:extLst>
          </p:cNvPr>
          <p:cNvSpPr txBox="1"/>
          <p:nvPr/>
        </p:nvSpPr>
        <p:spPr>
          <a:xfrm>
            <a:off x="457205" y="147935"/>
            <a:ext cx="24637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>
                <a:latin typeface="-윤고딕330" panose="02030504000101010101" pitchFamily="18" charset="-127"/>
                <a:ea typeface="-윤고딕330" panose="02030504000101010101" pitchFamily="18" charset="-127"/>
              </a:rPr>
              <a:t>01 </a:t>
            </a:r>
            <a:r>
              <a:rPr lang="ko-KR" altLang="en-US" sz="2000" b="1">
                <a:latin typeface="-윤고딕330" panose="02030504000101010101" pitchFamily="18" charset="-127"/>
                <a:ea typeface="-윤고딕330" panose="02030504000101010101" pitchFamily="18" charset="-127"/>
              </a:rPr>
              <a:t>졸업 연구 개요</a:t>
            </a:r>
            <a:endParaRPr lang="en-US" altLang="ko-KR" sz="2000" b="1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704023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8D4BC3F-649D-449C-AEFF-6E09BCDF48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0" y="755653"/>
            <a:ext cx="4072878" cy="5716162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C80CCB9-1758-4328-B460-E82882B6F49F}"/>
              </a:ext>
            </a:extLst>
          </p:cNvPr>
          <p:cNvCxnSpPr/>
          <p:nvPr/>
        </p:nvCxnSpPr>
        <p:spPr>
          <a:xfrm>
            <a:off x="508000" y="571500"/>
            <a:ext cx="24003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DE9D3FAC-21C1-42F4-8C5A-7B6DD6578892}"/>
              </a:ext>
            </a:extLst>
          </p:cNvPr>
          <p:cNvCxnSpPr>
            <a:cxnSpLocks/>
          </p:cNvCxnSpPr>
          <p:nvPr/>
        </p:nvCxnSpPr>
        <p:spPr>
          <a:xfrm>
            <a:off x="3251200" y="571500"/>
            <a:ext cx="82423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B39D909-1D0E-484D-9853-79AA4A432F4E}"/>
              </a:ext>
            </a:extLst>
          </p:cNvPr>
          <p:cNvSpPr txBox="1"/>
          <p:nvPr/>
        </p:nvSpPr>
        <p:spPr>
          <a:xfrm>
            <a:off x="457205" y="147935"/>
            <a:ext cx="24637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>
                <a:latin typeface="-윤고딕330" panose="02030504000101010101" pitchFamily="18" charset="-127"/>
                <a:ea typeface="-윤고딕330" panose="02030504000101010101" pitchFamily="18" charset="-127"/>
              </a:rPr>
              <a:t>02 </a:t>
            </a:r>
            <a:r>
              <a:rPr lang="ko-KR" altLang="en-US" sz="2000" b="1">
                <a:latin typeface="-윤고딕330" panose="02030504000101010101" pitchFamily="18" charset="-127"/>
                <a:ea typeface="-윤고딕330" panose="02030504000101010101" pitchFamily="18" charset="-127"/>
              </a:rPr>
              <a:t>관련 연구 사례</a:t>
            </a:r>
            <a:endParaRPr lang="en-US" altLang="ko-KR" sz="2000" b="1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47493DB-C0C5-4818-B1A5-57BBB0B05D4F}"/>
              </a:ext>
            </a:extLst>
          </p:cNvPr>
          <p:cNvSpPr txBox="1"/>
          <p:nvPr/>
        </p:nvSpPr>
        <p:spPr>
          <a:xfrm>
            <a:off x="5035685" y="1401468"/>
            <a:ext cx="6942955" cy="49975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z="2000">
                <a:latin typeface="-윤고딕350" panose="02030504000101010101" pitchFamily="18" charset="-127"/>
                <a:ea typeface="-윤고딕350" panose="02030504000101010101" pitchFamily="18" charset="-127"/>
              </a:rPr>
              <a:t>기능</a:t>
            </a:r>
            <a:endParaRPr lang="en-US" altLang="ko-KR" sz="2000">
              <a:latin typeface="-윤고딕350" panose="02030504000101010101" pitchFamily="18" charset="-127"/>
              <a:ea typeface="-윤고딕350" panose="02030504000101010101" pitchFamily="18" charset="-127"/>
            </a:endParaRPr>
          </a:p>
          <a:p>
            <a:pPr fontAlgn="base">
              <a:lnSpc>
                <a:spcPct val="150000"/>
              </a:lnSpc>
            </a:pPr>
            <a:endParaRPr lang="en-US" altLang="ko-KR" sz="1000">
              <a:latin typeface="-윤고딕350" panose="02030504000101010101" pitchFamily="18" charset="-127"/>
              <a:ea typeface="-윤고딕350" panose="02030504000101010101" pitchFamily="18" charset="-127"/>
            </a:endParaRPr>
          </a:p>
          <a:p>
            <a:pPr marL="285750" indent="-285750" fontAlgn="base">
              <a:lnSpc>
                <a:spcPct val="150000"/>
              </a:lnSpc>
              <a:buFontTx/>
              <a:buChar char="-"/>
            </a:pPr>
            <a:r>
              <a:rPr lang="ko-KR" altLang="en-US">
                <a:latin typeface="-윤고딕320" panose="02030504000101010101" pitchFamily="18" charset="-127"/>
                <a:ea typeface="-윤고딕320" panose="02030504000101010101" pitchFamily="18" charset="-127"/>
              </a:rPr>
              <a:t>온라인으로 대기 고객 현황을 볼 수 있음</a:t>
            </a:r>
            <a:endParaRPr lang="en-US" altLang="ko-KR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 fontAlgn="base">
              <a:lnSpc>
                <a:spcPct val="150000"/>
              </a:lnSpc>
            </a:pPr>
            <a:endParaRPr lang="en-US" altLang="ko-KR" sz="10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 marL="285750" indent="-285750" fontAlgn="base">
              <a:lnSpc>
                <a:spcPct val="150000"/>
              </a:lnSpc>
              <a:buFontTx/>
              <a:buChar char="-"/>
            </a:pPr>
            <a:r>
              <a:rPr lang="ko-KR" altLang="en-US">
                <a:latin typeface="-윤고딕320" panose="02030504000101010101" pitchFamily="18" charset="-127"/>
                <a:ea typeface="-윤고딕320" panose="02030504000101010101" pitchFamily="18" charset="-127"/>
              </a:rPr>
              <a:t>은행 지점에 방문하지 않고 번호표를 발행할 수 있음 </a:t>
            </a:r>
            <a:endParaRPr lang="en-US" altLang="ko-KR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 fontAlgn="base">
              <a:lnSpc>
                <a:spcPct val="150000"/>
              </a:lnSpc>
            </a:pPr>
            <a:endParaRPr lang="en-US" altLang="ko-KR" sz="10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 fontAlgn="base">
              <a:lnSpc>
                <a:spcPct val="150000"/>
              </a:lnSpc>
            </a:pPr>
            <a:endParaRPr lang="en-US" altLang="ko-KR" sz="10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 fontAlgn="base">
              <a:lnSpc>
                <a:spcPct val="150000"/>
              </a:lnSpc>
            </a:pPr>
            <a:r>
              <a:rPr lang="ko-KR" altLang="en-US" sz="2000">
                <a:latin typeface="-윤고딕350" panose="02030504000101010101" pitchFamily="18" charset="-127"/>
                <a:ea typeface="-윤고딕350" panose="02030504000101010101" pitchFamily="18" charset="-127"/>
              </a:rPr>
              <a:t>보완점</a:t>
            </a:r>
            <a:endParaRPr lang="en-US" altLang="ko-KR" sz="2000">
              <a:latin typeface="-윤고딕350" panose="02030504000101010101" pitchFamily="18" charset="-127"/>
              <a:ea typeface="-윤고딕350" panose="02030504000101010101" pitchFamily="18" charset="-127"/>
            </a:endParaRPr>
          </a:p>
          <a:p>
            <a:pPr fontAlgn="base">
              <a:lnSpc>
                <a:spcPct val="150000"/>
              </a:lnSpc>
            </a:pPr>
            <a:endParaRPr lang="en-US" altLang="ko-KR" sz="1000" dirty="0">
              <a:latin typeface="-윤고딕350" panose="02030504000101010101" pitchFamily="18" charset="-127"/>
              <a:ea typeface="-윤고딕350" panose="02030504000101010101" pitchFamily="18" charset="-127"/>
            </a:endParaRPr>
          </a:p>
          <a:p>
            <a:pPr marL="171450" indent="-171450" fontAlgn="base">
              <a:lnSpc>
                <a:spcPct val="150000"/>
              </a:lnSpc>
              <a:buFontTx/>
              <a:buChar char="-"/>
            </a:pPr>
            <a:r>
              <a:rPr lang="ko-KR" altLang="en-US">
                <a:latin typeface="-윤고딕320" panose="02030504000101010101" pitchFamily="18" charset="-127"/>
                <a:ea typeface="-윤고딕320" panose="02030504000101010101" pitchFamily="18" charset="-127"/>
              </a:rPr>
              <a:t>  어플로 발행한 번호표가 이미 호출된다면 번호표를 다시 뽑아야 함</a:t>
            </a:r>
            <a:endParaRPr lang="en-US" altLang="ko-KR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 fontAlgn="base">
              <a:lnSpc>
                <a:spcPct val="150000"/>
              </a:lnSpc>
            </a:pPr>
            <a:endParaRPr lang="en-US" altLang="ko-KR" sz="100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 fontAlgn="base">
              <a:lnSpc>
                <a:spcPct val="150000"/>
              </a:lnSpc>
            </a:pPr>
            <a:r>
              <a:rPr lang="en-US" altLang="ko-KR">
                <a:latin typeface="-윤고딕320" panose="02030504000101010101" pitchFamily="18" charset="-127"/>
                <a:ea typeface="-윤고딕320" panose="02030504000101010101" pitchFamily="18" charset="-127"/>
              </a:rPr>
              <a:t>-  </a:t>
            </a:r>
            <a:r>
              <a:rPr lang="ko-KR" altLang="en-US">
                <a:latin typeface="-윤고딕320" panose="02030504000101010101" pitchFamily="18" charset="-127"/>
                <a:ea typeface="-윤고딕320" panose="02030504000101010101" pitchFamily="18" charset="-127"/>
              </a:rPr>
              <a:t>대기 인원 수만 화면에 출력해주며 대기시간을 출력해 주지 못함 </a:t>
            </a:r>
            <a:endParaRPr lang="en-US" altLang="ko-KR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 fontAlgn="base">
              <a:lnSpc>
                <a:spcPct val="150000"/>
              </a:lnSpc>
            </a:pPr>
            <a:endParaRPr lang="en-US" altLang="ko-KR" sz="10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 fontAlgn="base">
              <a:lnSpc>
                <a:spcPct val="150000"/>
              </a:lnSpc>
            </a:pPr>
            <a:r>
              <a:rPr lang="ko-KR" altLang="en-US" sz="2000" dirty="0">
                <a:latin typeface="-윤고딕350" panose="02030504000101010101" pitchFamily="18" charset="-127"/>
                <a:ea typeface="-윤고딕350" panose="02030504000101010101" pitchFamily="18" charset="-127"/>
              </a:rPr>
              <a:t>관련 자료</a:t>
            </a:r>
            <a:endParaRPr lang="en-US" altLang="ko-KR" sz="2000" dirty="0">
              <a:latin typeface="-윤고딕350" panose="02030504000101010101" pitchFamily="18" charset="-127"/>
              <a:ea typeface="-윤고딕350" panose="02030504000101010101" pitchFamily="18" charset="-127"/>
            </a:endParaRPr>
          </a:p>
          <a:p>
            <a:pPr fontAlgn="base">
              <a:lnSpc>
                <a:spcPct val="150000"/>
              </a:lnSpc>
            </a:pPr>
            <a:r>
              <a:rPr lang="en-US" altLang="ko-KR" sz="1050">
                <a:latin typeface="-윤고딕350" panose="02030504000101010101" pitchFamily="18" charset="-127"/>
                <a:ea typeface="-윤고딕350" panose="02030504000101010101" pitchFamily="18" charset="-127"/>
                <a:hlinkClick r:id="rId4"/>
              </a:rPr>
              <a:t>http://pastimelife.com/1444</a:t>
            </a:r>
            <a:r>
              <a:rPr lang="en-US" altLang="ko-KR" sz="1050">
                <a:latin typeface="-윤고딕350" panose="02030504000101010101" pitchFamily="18" charset="-127"/>
                <a:ea typeface="-윤고딕350" panose="02030504000101010101" pitchFamily="18" charset="-127"/>
              </a:rPr>
              <a:t>  - </a:t>
            </a:r>
            <a:r>
              <a:rPr lang="ko-KR" altLang="en-US" sz="1050" b="1">
                <a:latin typeface="-윤고딕320" panose="02030504000101010101" pitchFamily="18" charset="-127"/>
                <a:ea typeface="-윤고딕320" panose="02030504000101010101" pitchFamily="18" charset="-127"/>
              </a:rPr>
              <a:t>국민은행 대기표 발행하기</a:t>
            </a:r>
            <a:endParaRPr lang="ko-KR" altLang="en-US" sz="105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3AB141B-1E31-44C6-AB12-E7FF9AC80E37}"/>
              </a:ext>
            </a:extLst>
          </p:cNvPr>
          <p:cNvSpPr txBox="1"/>
          <p:nvPr/>
        </p:nvSpPr>
        <p:spPr>
          <a:xfrm>
            <a:off x="4953005" y="755652"/>
            <a:ext cx="57556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latin typeface="-윤고딕350" panose="02030504000101010101" pitchFamily="18" charset="-127"/>
                <a:ea typeface="-윤고딕350" panose="02030504000101010101" pitchFamily="18" charset="-127"/>
              </a:rPr>
              <a:t>KB </a:t>
            </a:r>
            <a:r>
              <a:rPr lang="ko-KR" altLang="en-US" sz="2400">
                <a:latin typeface="-윤고딕350" panose="02030504000101010101" pitchFamily="18" charset="-127"/>
                <a:ea typeface="-윤고딕350" panose="02030504000101010101" pitchFamily="18" charset="-127"/>
              </a:rPr>
              <a:t>국민은행 </a:t>
            </a:r>
            <a:r>
              <a:rPr lang="en-US" altLang="ko-KR" sz="2400">
                <a:latin typeface="-윤고딕350" panose="02030504000101010101" pitchFamily="18" charset="-127"/>
                <a:ea typeface="-윤고딕350" panose="02030504000101010101" pitchFamily="18" charset="-127"/>
              </a:rPr>
              <a:t>_ </a:t>
            </a:r>
            <a:r>
              <a:rPr lang="ko-KR" altLang="en-US" sz="2400">
                <a:latin typeface="-윤고딕350" panose="02030504000101010101" pitchFamily="18" charset="-127"/>
                <a:ea typeface="-윤고딕350" panose="02030504000101010101" pitchFamily="18" charset="-127"/>
              </a:rPr>
              <a:t>대기고객 현황 </a:t>
            </a:r>
            <a:endParaRPr lang="en-US" altLang="ko-KR" sz="2400" dirty="0"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474436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C80CCB9-1758-4328-B460-E82882B6F49F}"/>
              </a:ext>
            </a:extLst>
          </p:cNvPr>
          <p:cNvCxnSpPr/>
          <p:nvPr/>
        </p:nvCxnSpPr>
        <p:spPr>
          <a:xfrm>
            <a:off x="508000" y="571500"/>
            <a:ext cx="24003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DE9D3FAC-21C1-42F4-8C5A-7B6DD6578892}"/>
              </a:ext>
            </a:extLst>
          </p:cNvPr>
          <p:cNvCxnSpPr>
            <a:cxnSpLocks/>
          </p:cNvCxnSpPr>
          <p:nvPr/>
        </p:nvCxnSpPr>
        <p:spPr>
          <a:xfrm>
            <a:off x="3251200" y="571500"/>
            <a:ext cx="82423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B39D909-1D0E-484D-9853-79AA4A432F4E}"/>
              </a:ext>
            </a:extLst>
          </p:cNvPr>
          <p:cNvSpPr txBox="1"/>
          <p:nvPr/>
        </p:nvSpPr>
        <p:spPr>
          <a:xfrm>
            <a:off x="457205" y="147935"/>
            <a:ext cx="24637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>
                <a:latin typeface="-윤고딕330" panose="02030504000101010101" pitchFamily="18" charset="-127"/>
                <a:ea typeface="-윤고딕330" panose="02030504000101010101" pitchFamily="18" charset="-127"/>
              </a:rPr>
              <a:t>02 </a:t>
            </a:r>
            <a:r>
              <a:rPr lang="ko-KR" altLang="en-US" sz="2000" b="1">
                <a:latin typeface="-윤고딕330" panose="02030504000101010101" pitchFamily="18" charset="-127"/>
                <a:ea typeface="-윤고딕330" panose="02030504000101010101" pitchFamily="18" charset="-127"/>
              </a:rPr>
              <a:t>관련 연구 사례</a:t>
            </a:r>
            <a:endParaRPr lang="en-US" altLang="ko-KR" sz="2000" b="1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47493DB-C0C5-4818-B1A5-57BBB0B05D4F}"/>
              </a:ext>
            </a:extLst>
          </p:cNvPr>
          <p:cNvSpPr txBox="1"/>
          <p:nvPr/>
        </p:nvSpPr>
        <p:spPr>
          <a:xfrm>
            <a:off x="5035685" y="1401468"/>
            <a:ext cx="6813415" cy="5436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z="2000">
                <a:latin typeface="-윤고딕350" panose="02030504000101010101" pitchFamily="18" charset="-127"/>
                <a:ea typeface="-윤고딕350" panose="02030504000101010101" pitchFamily="18" charset="-127"/>
              </a:rPr>
              <a:t>기능</a:t>
            </a:r>
            <a:endParaRPr lang="en-US" altLang="ko-KR" sz="2000">
              <a:latin typeface="-윤고딕350" panose="02030504000101010101" pitchFamily="18" charset="-127"/>
              <a:ea typeface="-윤고딕350" panose="02030504000101010101" pitchFamily="18" charset="-127"/>
            </a:endParaRPr>
          </a:p>
          <a:p>
            <a:pPr fontAlgn="base">
              <a:lnSpc>
                <a:spcPct val="150000"/>
              </a:lnSpc>
            </a:pPr>
            <a:endParaRPr lang="en-US" altLang="ko-KR" sz="1000" dirty="0">
              <a:latin typeface="-윤고딕350" panose="02030504000101010101" pitchFamily="18" charset="-127"/>
              <a:ea typeface="-윤고딕350" panose="02030504000101010101" pitchFamily="18" charset="-127"/>
            </a:endParaRPr>
          </a:p>
          <a:p>
            <a:pPr marL="285750" indent="-285750" fontAlgn="base">
              <a:lnSpc>
                <a:spcPct val="150000"/>
              </a:lnSpc>
              <a:buFontTx/>
              <a:buChar char="-"/>
            </a:pPr>
            <a:r>
              <a:rPr lang="ko-KR" altLang="en-US">
                <a:latin typeface="-윤고딕320" panose="02030504000101010101" pitchFamily="18" charset="-127"/>
                <a:ea typeface="-윤고딕320" panose="02030504000101010101" pitchFamily="18" charset="-127"/>
              </a:rPr>
              <a:t>병원 방문 없이 앱으로 </a:t>
            </a:r>
            <a:r>
              <a:rPr lang="ko-KR" altLang="en-US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접수</a:t>
            </a:r>
            <a:r>
              <a:rPr lang="en-US" altLang="ko-KR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r>
              <a:rPr lang="ko-KR" altLang="en-US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및</a:t>
            </a:r>
            <a:r>
              <a:rPr lang="en-US" altLang="ko-KR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r>
              <a:rPr lang="ko-KR" altLang="en-US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매장 </a:t>
            </a:r>
            <a:r>
              <a:rPr lang="ko-KR" altLang="en-US">
                <a:latin typeface="-윤고딕320" panose="02030504000101010101" pitchFamily="18" charset="-127"/>
                <a:ea typeface="-윤고딕320" panose="02030504000101010101" pitchFamily="18" charset="-127"/>
              </a:rPr>
              <a:t>정보 조회</a:t>
            </a:r>
            <a:endParaRPr lang="en-US" altLang="ko-KR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 marL="285750" indent="-285750" fontAlgn="base">
              <a:lnSpc>
                <a:spcPct val="150000"/>
              </a:lnSpc>
              <a:buFontTx/>
              <a:buChar char="-"/>
            </a:pPr>
            <a:endParaRPr lang="en-US" altLang="ko-KR" sz="10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 marL="285750" indent="-285750" fontAlgn="base">
              <a:lnSpc>
                <a:spcPct val="150000"/>
              </a:lnSpc>
              <a:buFontTx/>
              <a:buChar char="-"/>
            </a:pPr>
            <a:r>
              <a:rPr lang="ko-KR" altLang="en-US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실시간 대기 인원 정보를 </a:t>
            </a:r>
            <a:r>
              <a:rPr lang="ko-KR" altLang="en-US">
                <a:latin typeface="-윤고딕320" panose="02030504000101010101" pitchFamily="18" charset="-127"/>
                <a:ea typeface="-윤고딕320" panose="02030504000101010101" pitchFamily="18" charset="-127"/>
              </a:rPr>
              <a:t>조회 가능</a:t>
            </a:r>
            <a:endParaRPr lang="en-US" altLang="ko-KR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 marL="285750" indent="-285750" fontAlgn="base">
              <a:lnSpc>
                <a:spcPct val="150000"/>
              </a:lnSpc>
              <a:buFontTx/>
              <a:buChar char="-"/>
            </a:pPr>
            <a:endParaRPr lang="en-US" altLang="ko-KR" sz="10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 marL="285750" indent="-285750" fontAlgn="base">
              <a:lnSpc>
                <a:spcPct val="150000"/>
              </a:lnSpc>
              <a:buFontTx/>
              <a:buChar char="-"/>
            </a:pPr>
            <a:r>
              <a:rPr lang="ko-KR" altLang="en-US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입장 순서가 다가 올 경우 자동 알림</a:t>
            </a:r>
            <a:endParaRPr lang="en-US" altLang="ko-KR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 marL="285750" indent="-285750" fontAlgn="base">
              <a:lnSpc>
                <a:spcPct val="150000"/>
              </a:lnSpc>
              <a:buFontTx/>
              <a:buChar char="-"/>
            </a:pPr>
            <a:endParaRPr lang="en-US" altLang="ko-KR" sz="10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 fontAlgn="base">
              <a:lnSpc>
                <a:spcPct val="150000"/>
              </a:lnSpc>
            </a:pPr>
            <a:r>
              <a:rPr lang="ko-KR" altLang="en-US" sz="2000" dirty="0">
                <a:latin typeface="-윤고딕350" panose="02030504000101010101" pitchFamily="18" charset="-127"/>
                <a:ea typeface="-윤고딕350" panose="02030504000101010101" pitchFamily="18" charset="-127"/>
              </a:rPr>
              <a:t>보완점</a:t>
            </a:r>
            <a:endParaRPr lang="en-US" altLang="ko-KR" sz="2000" dirty="0">
              <a:latin typeface="-윤고딕350" panose="02030504000101010101" pitchFamily="18" charset="-127"/>
              <a:ea typeface="-윤고딕350" panose="02030504000101010101" pitchFamily="18" charset="-127"/>
            </a:endParaRPr>
          </a:p>
          <a:p>
            <a:pPr fontAlgn="base">
              <a:lnSpc>
                <a:spcPct val="150000"/>
              </a:lnSpc>
            </a:pPr>
            <a:endParaRPr lang="en-US" altLang="ko-KR" sz="10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 marL="285750" indent="-285750" fontAlgn="base">
              <a:lnSpc>
                <a:spcPct val="150000"/>
              </a:lnSpc>
              <a:buFontTx/>
              <a:buChar char="-"/>
            </a:pPr>
            <a:r>
              <a:rPr lang="ko-KR" altLang="en-US">
                <a:latin typeface="-윤고딕320" panose="02030504000101010101" pitchFamily="18" charset="-127"/>
                <a:ea typeface="-윤고딕320" panose="02030504000101010101" pitchFamily="18" charset="-127"/>
              </a:rPr>
              <a:t>대기 인원에 대한 정보는 있지만 </a:t>
            </a:r>
            <a:r>
              <a:rPr lang="ko-KR" altLang="en-US">
                <a:solidFill>
                  <a:srgbClr val="FF000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대기 시간에 대한 정보 부족</a:t>
            </a:r>
            <a:endParaRPr lang="en-US" altLang="ko-KR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 marL="285750" indent="-285750" fontAlgn="base">
              <a:lnSpc>
                <a:spcPct val="150000"/>
              </a:lnSpc>
              <a:buFontTx/>
              <a:buChar char="-"/>
            </a:pPr>
            <a:endParaRPr lang="en-US" altLang="ko-KR" sz="1000">
              <a:solidFill>
                <a:srgbClr val="FF0000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 marL="285750" indent="-285750" fontAlgn="base">
              <a:lnSpc>
                <a:spcPct val="150000"/>
              </a:lnSpc>
              <a:buFontTx/>
              <a:buChar char="-"/>
            </a:pPr>
            <a:r>
              <a:rPr lang="ko-KR" altLang="en-US">
                <a:latin typeface="-윤고딕320" panose="02030504000101010101" pitchFamily="18" charset="-127"/>
                <a:ea typeface="-윤고딕320" panose="02030504000101010101" pitchFamily="18" charset="-127"/>
              </a:rPr>
              <a:t>요일별 진료 인원에 대한 기존 데이터를 통한 </a:t>
            </a:r>
            <a:r>
              <a:rPr lang="ko-KR" altLang="en-US">
                <a:solidFill>
                  <a:srgbClr val="FF000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예상 대기시간 제공</a:t>
            </a:r>
            <a:r>
              <a:rPr lang="ko-KR" altLang="en-US">
                <a:latin typeface="-윤고딕320" panose="02030504000101010101" pitchFamily="18" charset="-127"/>
                <a:ea typeface="-윤고딕320" panose="02030504000101010101" pitchFamily="18" charset="-127"/>
              </a:rPr>
              <a:t>  </a:t>
            </a:r>
            <a:endParaRPr lang="en-US" altLang="ko-KR" sz="200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 marL="285750" indent="-285750" fontAlgn="base">
              <a:lnSpc>
                <a:spcPct val="150000"/>
              </a:lnSpc>
              <a:buFontTx/>
              <a:buChar char="-"/>
            </a:pPr>
            <a:endParaRPr lang="en-US" altLang="ko-KR" sz="1000">
              <a:latin typeface="-윤고딕350" panose="02030504000101010101" pitchFamily="18" charset="-127"/>
              <a:ea typeface="-윤고딕350" panose="02030504000101010101" pitchFamily="18" charset="-127"/>
            </a:endParaRPr>
          </a:p>
          <a:p>
            <a:pPr fontAlgn="base">
              <a:lnSpc>
                <a:spcPct val="150000"/>
              </a:lnSpc>
            </a:pPr>
            <a:r>
              <a:rPr lang="ko-KR" altLang="en-US" sz="2000">
                <a:latin typeface="-윤고딕350" panose="02030504000101010101" pitchFamily="18" charset="-127"/>
                <a:ea typeface="-윤고딕350" panose="02030504000101010101" pitchFamily="18" charset="-127"/>
              </a:rPr>
              <a:t>관련 자료</a:t>
            </a:r>
          </a:p>
          <a:p>
            <a:pPr fontAlgn="base">
              <a:lnSpc>
                <a:spcPct val="150000"/>
              </a:lnSpc>
            </a:pPr>
            <a:r>
              <a:rPr lang="en-US" altLang="ko-KR" sz="1050">
                <a:latin typeface="-윤고딕350" panose="02030504000101010101" pitchFamily="18" charset="-127"/>
                <a:ea typeface="-윤고딕350" panose="02030504000101010101" pitchFamily="18" charset="-127"/>
                <a:hlinkClick r:id="rId3"/>
              </a:rPr>
              <a:t>http://cafe.naver.com/2008bunsamo/917012</a:t>
            </a:r>
            <a:r>
              <a:rPr lang="en-US" altLang="ko-KR" sz="1050">
                <a:latin typeface="-윤고딕350" panose="02030504000101010101" pitchFamily="18" charset="-127"/>
                <a:ea typeface="-윤고딕350" panose="02030504000101010101" pitchFamily="18" charset="-127"/>
              </a:rPr>
              <a:t> - </a:t>
            </a:r>
            <a:r>
              <a:rPr lang="ko-KR" altLang="en-US" sz="1050">
                <a:latin typeface="-윤고딕350" panose="02030504000101010101" pitchFamily="18" charset="-127"/>
                <a:ea typeface="-윤고딕350" panose="02030504000101010101" pitchFamily="18" charset="-127"/>
              </a:rPr>
              <a:t>똑닥 사용 후기</a:t>
            </a:r>
            <a:endParaRPr lang="en-US" altLang="ko-KR" sz="1050" dirty="0"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3AB141B-1E31-44C6-AB12-E7FF9AC80E37}"/>
              </a:ext>
            </a:extLst>
          </p:cNvPr>
          <p:cNvSpPr txBox="1"/>
          <p:nvPr/>
        </p:nvSpPr>
        <p:spPr>
          <a:xfrm>
            <a:off x="4953005" y="755652"/>
            <a:ext cx="40311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>
                <a:latin typeface="-윤고딕350" panose="02030504000101010101" pitchFamily="18" charset="-127"/>
                <a:ea typeface="-윤고딕350" panose="02030504000101010101" pitchFamily="18" charset="-127"/>
              </a:rPr>
              <a:t>병원 예약 서비스 </a:t>
            </a:r>
            <a:r>
              <a:rPr lang="en-US" altLang="ko-KR" sz="2400">
                <a:latin typeface="-윤고딕350" panose="02030504000101010101" pitchFamily="18" charset="-127"/>
                <a:ea typeface="-윤고딕350" panose="02030504000101010101" pitchFamily="18" charset="-127"/>
              </a:rPr>
              <a:t>- </a:t>
            </a:r>
            <a:r>
              <a:rPr lang="ko-KR" altLang="en-US" sz="2400">
                <a:latin typeface="-윤고딕350" panose="02030504000101010101" pitchFamily="18" charset="-127"/>
                <a:ea typeface="-윤고딕350" panose="02030504000101010101" pitchFamily="18" charset="-127"/>
              </a:rPr>
              <a:t>똑닥</a:t>
            </a:r>
            <a:endParaRPr lang="en-US" altLang="ko-KR" sz="2400" dirty="0"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CECCA9B-2551-4063-B056-52A91FA5E6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000" y="758847"/>
            <a:ext cx="4145280" cy="5674761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D253C8C-F4EA-4545-9ED8-EADF557F7C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7280" y="1498693"/>
            <a:ext cx="3108960" cy="438775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313959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C80CCB9-1758-4328-B460-E82882B6F49F}"/>
              </a:ext>
            </a:extLst>
          </p:cNvPr>
          <p:cNvCxnSpPr/>
          <p:nvPr/>
        </p:nvCxnSpPr>
        <p:spPr>
          <a:xfrm>
            <a:off x="508000" y="571500"/>
            <a:ext cx="24003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DE9D3FAC-21C1-42F4-8C5A-7B6DD6578892}"/>
              </a:ext>
            </a:extLst>
          </p:cNvPr>
          <p:cNvCxnSpPr>
            <a:cxnSpLocks/>
          </p:cNvCxnSpPr>
          <p:nvPr/>
        </p:nvCxnSpPr>
        <p:spPr>
          <a:xfrm>
            <a:off x="3251200" y="571500"/>
            <a:ext cx="82423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B39D909-1D0E-484D-9853-79AA4A432F4E}"/>
              </a:ext>
            </a:extLst>
          </p:cNvPr>
          <p:cNvSpPr txBox="1"/>
          <p:nvPr/>
        </p:nvSpPr>
        <p:spPr>
          <a:xfrm>
            <a:off x="457205" y="147935"/>
            <a:ext cx="24637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>
                <a:latin typeface="-윤고딕330" panose="02030504000101010101" pitchFamily="18" charset="-127"/>
                <a:ea typeface="-윤고딕330" panose="02030504000101010101" pitchFamily="18" charset="-127"/>
              </a:rPr>
              <a:t>02 </a:t>
            </a:r>
            <a:r>
              <a:rPr lang="ko-KR" altLang="en-US" sz="2000" b="1">
                <a:latin typeface="-윤고딕330" panose="02030504000101010101" pitchFamily="18" charset="-127"/>
                <a:ea typeface="-윤고딕330" panose="02030504000101010101" pitchFamily="18" charset="-127"/>
              </a:rPr>
              <a:t>관련 연구 사례</a:t>
            </a:r>
            <a:endParaRPr lang="en-US" altLang="ko-KR" sz="2000" b="1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47493DB-C0C5-4818-B1A5-57BBB0B05D4F}"/>
              </a:ext>
            </a:extLst>
          </p:cNvPr>
          <p:cNvSpPr txBox="1"/>
          <p:nvPr/>
        </p:nvSpPr>
        <p:spPr>
          <a:xfrm>
            <a:off x="5035685" y="1401468"/>
            <a:ext cx="6813415" cy="54240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z="2000" dirty="0">
                <a:latin typeface="-윤고딕350" panose="02030504000101010101" pitchFamily="18" charset="-127"/>
                <a:ea typeface="-윤고딕350" panose="02030504000101010101" pitchFamily="18" charset="-127"/>
              </a:rPr>
              <a:t>기능</a:t>
            </a:r>
            <a:endParaRPr lang="en-US" altLang="ko-KR" sz="2000" dirty="0">
              <a:latin typeface="-윤고딕350" panose="02030504000101010101" pitchFamily="18" charset="-127"/>
              <a:ea typeface="-윤고딕350" panose="02030504000101010101" pitchFamily="18" charset="-127"/>
            </a:endParaRPr>
          </a:p>
          <a:p>
            <a:pPr fontAlgn="base">
              <a:lnSpc>
                <a:spcPct val="150000"/>
              </a:lnSpc>
            </a:pPr>
            <a:r>
              <a:rPr lang="en-US" altLang="ko-KR" sz="1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-</a:t>
            </a:r>
            <a:r>
              <a:rPr lang="en-US" altLang="ko-KR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r>
              <a:rPr lang="ko-KR" altLang="en-US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순번 시스템을 통해 사용자의 대기 번호를 확정</a:t>
            </a:r>
            <a:endParaRPr lang="en-US" altLang="ko-KR" sz="10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 fontAlgn="base">
              <a:lnSpc>
                <a:spcPct val="150000"/>
              </a:lnSpc>
            </a:pPr>
            <a:r>
              <a:rPr lang="en-US" altLang="ko-KR" sz="1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-</a:t>
            </a:r>
            <a:r>
              <a:rPr lang="en-US" altLang="ko-KR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r>
              <a:rPr lang="ko-KR" altLang="en-US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사용자의  앞 번호 대기 인원수를 확인 가능</a:t>
            </a:r>
            <a:endParaRPr lang="en-US" altLang="ko-KR" sz="10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 fontAlgn="base">
              <a:lnSpc>
                <a:spcPct val="150000"/>
              </a:lnSpc>
            </a:pPr>
            <a:endParaRPr lang="en-US" altLang="ko-KR" sz="10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 fontAlgn="base">
              <a:lnSpc>
                <a:spcPct val="150000"/>
              </a:lnSpc>
            </a:pPr>
            <a:r>
              <a:rPr lang="ko-KR" altLang="en-US" sz="2000" dirty="0">
                <a:latin typeface="-윤고딕350" panose="02030504000101010101" pitchFamily="18" charset="-127"/>
                <a:ea typeface="-윤고딕350" panose="02030504000101010101" pitchFamily="18" charset="-127"/>
              </a:rPr>
              <a:t>보완점</a:t>
            </a:r>
            <a:endParaRPr lang="en-US" altLang="ko-KR" sz="2000" dirty="0">
              <a:latin typeface="-윤고딕350" panose="02030504000101010101" pitchFamily="18" charset="-127"/>
              <a:ea typeface="-윤고딕350" panose="02030504000101010101" pitchFamily="18" charset="-127"/>
            </a:endParaRPr>
          </a:p>
          <a:p>
            <a:pPr marL="285750" indent="-285750" fontAlgn="base">
              <a:lnSpc>
                <a:spcPct val="150000"/>
              </a:lnSpc>
              <a:buFontTx/>
              <a:buChar char="-"/>
            </a:pPr>
            <a:r>
              <a:rPr lang="ko-KR" altLang="en-US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대기 번호 확정이 가능하여 사용자의 순서를 정해주지만</a:t>
            </a:r>
            <a:endParaRPr lang="en-US" altLang="ko-KR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 fontAlgn="base">
              <a:lnSpc>
                <a:spcPct val="150000"/>
              </a:lnSpc>
            </a:pPr>
            <a:r>
              <a:rPr lang="ko-KR" altLang="en-US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   대기 인원이 많을 경우</a:t>
            </a:r>
            <a:r>
              <a:rPr lang="en-US" altLang="ko-KR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dirty="0">
                <a:solidFill>
                  <a:srgbClr val="FF000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장시간 대기 </a:t>
            </a:r>
            <a:r>
              <a:rPr lang="ko-KR" altLang="en-US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해야 하는 문제 발생</a:t>
            </a:r>
            <a:endParaRPr lang="en-US" altLang="ko-KR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 fontAlgn="base">
              <a:lnSpc>
                <a:spcPct val="150000"/>
              </a:lnSpc>
            </a:pPr>
            <a:r>
              <a:rPr lang="en-US" altLang="ko-KR">
                <a:latin typeface="-윤고딕320" panose="02030504000101010101" pitchFamily="18" charset="-127"/>
                <a:ea typeface="-윤고딕320" panose="02030504000101010101" pitchFamily="18" charset="-127"/>
              </a:rPr>
              <a:t>-  </a:t>
            </a:r>
            <a:r>
              <a:rPr lang="ko-KR" altLang="en-US">
                <a:latin typeface="-윤고딕320" panose="02030504000101010101" pitchFamily="18" charset="-127"/>
                <a:ea typeface="-윤고딕320" panose="02030504000101010101" pitchFamily="18" charset="-127"/>
              </a:rPr>
              <a:t>단순한 대기 번호 제공 기능 뿐</a:t>
            </a:r>
            <a:r>
              <a:rPr lang="en-US" altLang="ko-KR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br>
              <a:rPr lang="en-US" altLang="ko-KR">
                <a:latin typeface="-윤고딕320" panose="02030504000101010101" pitchFamily="18" charset="-127"/>
                <a:ea typeface="-윤고딕320" panose="02030504000101010101" pitchFamily="18" charset="-127"/>
              </a:rPr>
            </a:br>
            <a:r>
              <a:rPr lang="en-US" altLang="ko-KR">
                <a:latin typeface="-윤고딕320" panose="02030504000101010101" pitchFamily="18" charset="-127"/>
                <a:ea typeface="-윤고딕320" panose="02030504000101010101" pitchFamily="18" charset="-127"/>
              </a:rPr>
              <a:t>    </a:t>
            </a:r>
            <a:r>
              <a:rPr lang="ko-KR" altLang="en-US">
                <a:latin typeface="-윤고딕320" panose="02030504000101010101" pitchFamily="18" charset="-127"/>
                <a:ea typeface="-윤고딕320" panose="02030504000101010101" pitchFamily="18" charset="-127"/>
              </a:rPr>
              <a:t>실시간으로 </a:t>
            </a:r>
            <a:r>
              <a:rPr lang="ko-KR" altLang="en-US" dirty="0">
                <a:solidFill>
                  <a:srgbClr val="FF000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대기 시간을 확인할 수가 없음</a:t>
            </a:r>
            <a:endParaRPr lang="en-US" altLang="ko-KR" dirty="0">
              <a:solidFill>
                <a:srgbClr val="FF0000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 fontAlgn="base">
              <a:lnSpc>
                <a:spcPct val="150000"/>
              </a:lnSpc>
            </a:pPr>
            <a:endParaRPr lang="en-US" altLang="ko-KR" sz="10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 fontAlgn="base">
              <a:lnSpc>
                <a:spcPct val="150000"/>
              </a:lnSpc>
            </a:pPr>
            <a:endParaRPr lang="en-US" altLang="ko-KR" sz="10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 fontAlgn="base">
              <a:lnSpc>
                <a:spcPct val="150000"/>
              </a:lnSpc>
            </a:pPr>
            <a:endParaRPr lang="en-US" altLang="ko-KR" sz="10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 fontAlgn="base">
              <a:lnSpc>
                <a:spcPct val="150000"/>
              </a:lnSpc>
            </a:pPr>
            <a:r>
              <a:rPr lang="ko-KR" altLang="en-US" sz="2000" dirty="0">
                <a:latin typeface="-윤고딕350" panose="02030504000101010101" pitchFamily="18" charset="-127"/>
                <a:ea typeface="-윤고딕350" panose="02030504000101010101" pitchFamily="18" charset="-127"/>
              </a:rPr>
              <a:t>관련 자료</a:t>
            </a:r>
            <a:endParaRPr lang="en-US" altLang="ko-KR" sz="2000" dirty="0">
              <a:latin typeface="-윤고딕350" panose="02030504000101010101" pitchFamily="18" charset="-127"/>
              <a:ea typeface="-윤고딕350" panose="02030504000101010101" pitchFamily="18" charset="-127"/>
            </a:endParaRPr>
          </a:p>
          <a:p>
            <a:pPr fontAlgn="base">
              <a:lnSpc>
                <a:spcPct val="150000"/>
              </a:lnSpc>
            </a:pPr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윤영수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 (2013). </a:t>
            </a:r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고객의 대기시간을 고려한 은행 창구직원 및 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ATM</a:t>
            </a:r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기기의 효율적 운용방안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산업경제연구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, 26(5), 2253-2273.</a:t>
            </a:r>
            <a:endParaRPr lang="en-US" altLang="ko-KR" sz="14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3AB141B-1E31-44C6-AB12-E7FF9AC80E37}"/>
              </a:ext>
            </a:extLst>
          </p:cNvPr>
          <p:cNvSpPr txBox="1"/>
          <p:nvPr/>
        </p:nvSpPr>
        <p:spPr>
          <a:xfrm>
            <a:off x="4953005" y="755652"/>
            <a:ext cx="24637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-윤고딕350" panose="02030504000101010101" pitchFamily="18" charset="-127"/>
                <a:ea typeface="-윤고딕350" panose="02030504000101010101" pitchFamily="18" charset="-127"/>
              </a:rPr>
              <a:t>순번 대기 시스템</a:t>
            </a:r>
            <a:endParaRPr lang="en-US" altLang="ko-KR" sz="2400" dirty="0"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84A1189-7EF3-41C5-B659-175D40D324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098" y="713201"/>
            <a:ext cx="4023514" cy="576658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490996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C80CCB9-1758-4328-B460-E82882B6F49F}"/>
              </a:ext>
            </a:extLst>
          </p:cNvPr>
          <p:cNvCxnSpPr/>
          <p:nvPr/>
        </p:nvCxnSpPr>
        <p:spPr>
          <a:xfrm>
            <a:off x="508000" y="571500"/>
            <a:ext cx="24003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DE9D3FAC-21C1-42F4-8C5A-7B6DD6578892}"/>
              </a:ext>
            </a:extLst>
          </p:cNvPr>
          <p:cNvCxnSpPr>
            <a:cxnSpLocks/>
          </p:cNvCxnSpPr>
          <p:nvPr/>
        </p:nvCxnSpPr>
        <p:spPr>
          <a:xfrm>
            <a:off x="3251200" y="571500"/>
            <a:ext cx="82423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B39D909-1D0E-484D-9853-79AA4A432F4E}"/>
              </a:ext>
            </a:extLst>
          </p:cNvPr>
          <p:cNvSpPr txBox="1"/>
          <p:nvPr/>
        </p:nvSpPr>
        <p:spPr>
          <a:xfrm>
            <a:off x="457204" y="147935"/>
            <a:ext cx="67978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>
                <a:latin typeface="-윤고딕330" panose="02030504000101010101" pitchFamily="18" charset="-127"/>
                <a:ea typeface="-윤고딕330" panose="02030504000101010101" pitchFamily="18" charset="-127"/>
              </a:rPr>
              <a:t>03 </a:t>
            </a:r>
            <a:r>
              <a:rPr lang="ko-KR" altLang="en-US" sz="2000" b="1">
                <a:latin typeface="-윤고딕330" panose="02030504000101010101" pitchFamily="18" charset="-127"/>
                <a:ea typeface="-윤고딕330" panose="02030504000101010101" pitchFamily="18" charset="-127"/>
              </a:rPr>
              <a:t>시스템 수행 시나리오 </a:t>
            </a:r>
            <a:r>
              <a:rPr lang="en-US" altLang="ko-KR" sz="2000" b="1">
                <a:latin typeface="-윤고딕330" panose="02030504000101010101" pitchFamily="18" charset="-127"/>
                <a:ea typeface="-윤고딕330" panose="02030504000101010101" pitchFamily="18" charset="-127"/>
              </a:rPr>
              <a:t>– </a:t>
            </a:r>
            <a:r>
              <a:rPr lang="ko-KR" altLang="en-US" sz="2000" b="1">
                <a:latin typeface="-윤고딕330" panose="02030504000101010101" pitchFamily="18" charset="-127"/>
                <a:ea typeface="-윤고딕330" panose="02030504000101010101" pitchFamily="18" charset="-127"/>
              </a:rPr>
              <a:t>로그인 및 메인 화면</a:t>
            </a:r>
            <a:endParaRPr lang="ko-KR" altLang="en-US" sz="2000"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endParaRPr lang="en-US" altLang="ko-KR" sz="2000" b="1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id="{DD0922A6-CD65-429B-9C9C-CEA8E8824D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8727" y="1749758"/>
            <a:ext cx="3177360" cy="4349709"/>
          </a:xfrm>
          <a:prstGeom prst="rect">
            <a:avLst/>
          </a:prstGeom>
          <a:ln w="12700">
            <a:solidFill>
              <a:schemeClr val="bg2">
                <a:lumMod val="25000"/>
              </a:schemeClr>
            </a:solidFill>
          </a:ln>
        </p:spPr>
      </p:pic>
      <p:sp>
        <p:nvSpPr>
          <p:cNvPr id="56" name="직사각형 55">
            <a:extLst>
              <a:ext uri="{FF2B5EF4-FFF2-40B4-BE49-F238E27FC236}">
                <a16:creationId xmlns:a16="http://schemas.microsoft.com/office/drawing/2014/main" id="{99FC39C0-175F-460B-8B85-BB2885689679}"/>
              </a:ext>
            </a:extLst>
          </p:cNvPr>
          <p:cNvSpPr/>
          <p:nvPr/>
        </p:nvSpPr>
        <p:spPr>
          <a:xfrm>
            <a:off x="4979051" y="2273088"/>
            <a:ext cx="2368807" cy="3380590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B56D924-7CEA-4F47-98BF-75B12C058F75}"/>
              </a:ext>
            </a:extLst>
          </p:cNvPr>
          <p:cNvSpPr txBox="1"/>
          <p:nvPr/>
        </p:nvSpPr>
        <p:spPr>
          <a:xfrm>
            <a:off x="4979051" y="2284519"/>
            <a:ext cx="2368807" cy="27699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solidFill>
                  <a:schemeClr val="tx2">
                    <a:lumMod val="50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Go</a:t>
            </a:r>
            <a:r>
              <a:rPr lang="ko-KR" altLang="en-US" sz="1200">
                <a:solidFill>
                  <a:schemeClr val="tx2">
                    <a:lumMod val="50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대기</a:t>
            </a:r>
            <a:r>
              <a:rPr lang="en-US" altLang="ko-KR" sz="1100">
                <a:solidFill>
                  <a:schemeClr val="tx2">
                    <a:lumMod val="50000"/>
                  </a:schemeClr>
                </a:solidFill>
              </a:rPr>
              <a:t> &amp;</a:t>
            </a:r>
            <a:r>
              <a:rPr lang="en-US" altLang="ko-KR" sz="1100">
                <a:solidFill>
                  <a:schemeClr val="tx2">
                    <a:lumMod val="50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 </a:t>
            </a:r>
            <a:r>
              <a:rPr lang="en-US" altLang="ko-KR" sz="1200">
                <a:solidFill>
                  <a:schemeClr val="tx2">
                    <a:lumMod val="50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No</a:t>
            </a:r>
            <a:r>
              <a:rPr lang="ko-KR" altLang="en-US" sz="1200">
                <a:solidFill>
                  <a:schemeClr val="tx2">
                    <a:lumMod val="50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대기</a:t>
            </a:r>
            <a:endParaRPr lang="ko-KR" altLang="en-US" sz="1100">
              <a:solidFill>
                <a:schemeClr val="tx2">
                  <a:lumMod val="50000"/>
                </a:schemeClr>
              </a:solidFill>
              <a:latin typeface="-윤고딕340" panose="02030504000101010101" pitchFamily="18" charset="-127"/>
              <a:ea typeface="-윤고딕340" panose="02030504000101010101" pitchFamily="18" charset="-127"/>
            </a:endParaRPr>
          </a:p>
        </p:txBody>
      </p:sp>
      <p:graphicFrame>
        <p:nvGraphicFramePr>
          <p:cNvPr id="58" name="표 57">
            <a:extLst>
              <a:ext uri="{FF2B5EF4-FFF2-40B4-BE49-F238E27FC236}">
                <a16:creationId xmlns:a16="http://schemas.microsoft.com/office/drawing/2014/main" id="{D843F6BA-D248-4361-A049-99A931D60A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5123724"/>
              </p:ext>
            </p:extLst>
          </p:nvPr>
        </p:nvGraphicFramePr>
        <p:xfrm>
          <a:off x="5133484" y="3983203"/>
          <a:ext cx="2059940" cy="502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59940">
                  <a:extLst>
                    <a:ext uri="{9D8B030D-6E8A-4147-A177-3AD203B41FA5}">
                      <a16:colId xmlns:a16="http://schemas.microsoft.com/office/drawing/2014/main" val="2978696826"/>
                    </a:ext>
                  </a:extLst>
                </a:gridCol>
              </a:tblGrid>
              <a:tr h="17584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>
                          <a:ln>
                            <a:noFill/>
                          </a:ln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Id</a:t>
                      </a:r>
                      <a:endParaRPr lang="ko-KR" altLang="en-US" sz="1050">
                        <a:ln>
                          <a:noFill/>
                        </a:ln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0967890"/>
                  </a:ext>
                </a:extLst>
              </a:tr>
              <a:tr h="17584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>
                          <a:ln>
                            <a:noFill/>
                          </a:ln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password</a:t>
                      </a:r>
                      <a:endParaRPr lang="ko-KR" altLang="en-US" sz="1050">
                        <a:ln>
                          <a:noFill/>
                        </a:ln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9688927"/>
                  </a:ext>
                </a:extLst>
              </a:tr>
            </a:tbl>
          </a:graphicData>
        </a:graphic>
      </p:graphicFrame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27E0AFF9-3279-4F73-8C86-781D4F74B962}"/>
              </a:ext>
            </a:extLst>
          </p:cNvPr>
          <p:cNvSpPr/>
          <p:nvPr/>
        </p:nvSpPr>
        <p:spPr>
          <a:xfrm>
            <a:off x="5243518" y="4661942"/>
            <a:ext cx="1782678" cy="217593"/>
          </a:xfrm>
          <a:prstGeom prst="roundRect">
            <a:avLst/>
          </a:prstGeom>
          <a:solidFill>
            <a:srgbClr val="FF65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latin typeface="-윤고딕330" panose="02030504000101010101" pitchFamily="18" charset="-127"/>
                <a:ea typeface="-윤고딕330" panose="02030504000101010101" pitchFamily="18" charset="-127"/>
              </a:rPr>
              <a:t>Login</a:t>
            </a:r>
            <a:endParaRPr lang="ko-KR" altLang="en-US" sz="1200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AC9BD99E-88A3-4C77-9C22-BF4C02374469}"/>
              </a:ext>
            </a:extLst>
          </p:cNvPr>
          <p:cNvSpPr/>
          <p:nvPr/>
        </p:nvSpPr>
        <p:spPr>
          <a:xfrm>
            <a:off x="5243518" y="4932097"/>
            <a:ext cx="1782678" cy="217593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>
                <a:latin typeface="-윤고딕330" panose="02030504000101010101" pitchFamily="18" charset="-127"/>
                <a:ea typeface="-윤고딕330" panose="02030504000101010101" pitchFamily="18" charset="-127"/>
              </a:rPr>
              <a:t>회원가입</a:t>
            </a: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C676FBE4-C474-4531-BE3F-A07294AC1FBB}"/>
              </a:ext>
            </a:extLst>
          </p:cNvPr>
          <p:cNvGrpSpPr/>
          <p:nvPr/>
        </p:nvGrpSpPr>
        <p:grpSpPr>
          <a:xfrm>
            <a:off x="1119680" y="1744222"/>
            <a:ext cx="3177360" cy="4349709"/>
            <a:chOff x="791062" y="1601342"/>
            <a:chExt cx="3177360" cy="4349709"/>
          </a:xfrm>
        </p:grpSpPr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34D8960F-D37F-491E-830F-762183CFAE4A}"/>
                </a:ext>
              </a:extLst>
            </p:cNvPr>
            <p:cNvGrpSpPr/>
            <p:nvPr/>
          </p:nvGrpSpPr>
          <p:grpSpPr>
            <a:xfrm>
              <a:off x="791062" y="1601342"/>
              <a:ext cx="3177360" cy="4349709"/>
              <a:chOff x="791062" y="1589912"/>
              <a:chExt cx="3177360" cy="4349709"/>
            </a:xfrm>
          </p:grpSpPr>
          <p:pic>
            <p:nvPicPr>
              <p:cNvPr id="64" name="그림 63">
                <a:extLst>
                  <a:ext uri="{FF2B5EF4-FFF2-40B4-BE49-F238E27FC236}">
                    <a16:creationId xmlns:a16="http://schemas.microsoft.com/office/drawing/2014/main" id="{6507F09A-54FD-4CD5-B568-E2F161872A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91062" y="1589912"/>
                <a:ext cx="3177360" cy="4349709"/>
              </a:xfrm>
              <a:prstGeom prst="rect">
                <a:avLst/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</p:pic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A8BE9CAD-04C3-41C7-9AC3-91971A02FE7B}"/>
                  </a:ext>
                </a:extLst>
              </p:cNvPr>
              <p:cNvSpPr/>
              <p:nvPr/>
            </p:nvSpPr>
            <p:spPr>
              <a:xfrm>
                <a:off x="1241386" y="2113242"/>
                <a:ext cx="2368807" cy="338059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40C3B9C6-B2D6-49BA-A9DE-9153EE72A7CA}"/>
                  </a:ext>
                </a:extLst>
              </p:cNvPr>
              <p:cNvSpPr txBox="1"/>
              <p:nvPr/>
            </p:nvSpPr>
            <p:spPr>
              <a:xfrm>
                <a:off x="1368297" y="2663157"/>
                <a:ext cx="2137845" cy="6771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000">
                    <a:solidFill>
                      <a:schemeClr val="tx2">
                        <a:lumMod val="50000"/>
                      </a:schemeClr>
                    </a:solidFill>
                    <a:latin typeface="-윤고딕340" panose="02030504000101010101" pitchFamily="18" charset="-127"/>
                    <a:ea typeface="-윤고딕340" panose="02030504000101010101" pitchFamily="18" charset="-127"/>
                  </a:rPr>
                  <a:t>Go</a:t>
                </a:r>
                <a:r>
                  <a:rPr lang="ko-KR" altLang="en-US" sz="2000">
                    <a:solidFill>
                      <a:schemeClr val="tx2">
                        <a:lumMod val="50000"/>
                      </a:schemeClr>
                    </a:solidFill>
                    <a:latin typeface="-윤고딕340" panose="02030504000101010101" pitchFamily="18" charset="-127"/>
                    <a:ea typeface="-윤고딕340" panose="02030504000101010101" pitchFamily="18" charset="-127"/>
                  </a:rPr>
                  <a:t>대기</a:t>
                </a:r>
                <a:r>
                  <a:rPr lang="en-US" altLang="ko-KR">
                    <a:solidFill>
                      <a:schemeClr val="tx2">
                        <a:lumMod val="50000"/>
                      </a:schemeClr>
                    </a:solidFill>
                  </a:rPr>
                  <a:t> &amp;</a:t>
                </a:r>
                <a:r>
                  <a:rPr lang="en-US" altLang="ko-KR">
                    <a:solidFill>
                      <a:schemeClr val="tx2">
                        <a:lumMod val="50000"/>
                      </a:schemeClr>
                    </a:solidFill>
                    <a:latin typeface="-윤고딕340" panose="02030504000101010101" pitchFamily="18" charset="-127"/>
                    <a:ea typeface="-윤고딕340" panose="02030504000101010101" pitchFamily="18" charset="-127"/>
                  </a:rPr>
                  <a:t> </a:t>
                </a:r>
                <a:r>
                  <a:rPr lang="en-US" altLang="ko-KR" sz="2000">
                    <a:solidFill>
                      <a:schemeClr val="tx2">
                        <a:lumMod val="50000"/>
                      </a:schemeClr>
                    </a:solidFill>
                    <a:latin typeface="-윤고딕340" panose="02030504000101010101" pitchFamily="18" charset="-127"/>
                    <a:ea typeface="-윤고딕340" panose="02030504000101010101" pitchFamily="18" charset="-127"/>
                  </a:rPr>
                  <a:t>No</a:t>
                </a:r>
                <a:r>
                  <a:rPr lang="ko-KR" altLang="en-US" sz="2000">
                    <a:solidFill>
                      <a:schemeClr val="tx2">
                        <a:lumMod val="50000"/>
                      </a:schemeClr>
                    </a:solidFill>
                    <a:latin typeface="-윤고딕340" panose="02030504000101010101" pitchFamily="18" charset="-127"/>
                    <a:ea typeface="-윤고딕340" panose="02030504000101010101" pitchFamily="18" charset="-127"/>
                  </a:rPr>
                  <a:t>대기</a:t>
                </a:r>
                <a:endParaRPr lang="en-US" altLang="ko-KR" sz="2000">
                  <a:solidFill>
                    <a:schemeClr val="tx2">
                      <a:lumMod val="50000"/>
                    </a:schemeClr>
                  </a:solidFill>
                  <a:latin typeface="-윤고딕340" panose="02030504000101010101" pitchFamily="18" charset="-127"/>
                  <a:ea typeface="-윤고딕340" panose="02030504000101010101" pitchFamily="18" charset="-127"/>
                </a:endParaRPr>
              </a:p>
              <a:p>
                <a:r>
                  <a:rPr lang="ko-KR" altLang="en-US">
                    <a:solidFill>
                      <a:schemeClr val="tx2">
                        <a:lumMod val="50000"/>
                      </a:schemeClr>
                    </a:solidFill>
                    <a:latin typeface="-윤고딕340" panose="02030504000101010101" pitchFamily="18" charset="-127"/>
                    <a:ea typeface="-윤고딕340" panose="02030504000101010101" pitchFamily="18" charset="-127"/>
                  </a:rPr>
                  <a:t>   </a:t>
                </a:r>
                <a:r>
                  <a:rPr lang="ko-KR" altLang="en-US" sz="1200">
                    <a:solidFill>
                      <a:schemeClr val="tx2">
                        <a:lumMod val="50000"/>
                      </a:schemeClr>
                    </a:solidFill>
                    <a:latin typeface="-윤고딕340" panose="02030504000101010101" pitchFamily="18" charset="-127"/>
                    <a:ea typeface="-윤고딕340" panose="02030504000101010101" pitchFamily="18" charset="-127"/>
                  </a:rPr>
                  <a:t>은행 예약 접수 필수 앱 </a:t>
                </a:r>
                <a:endParaRPr lang="ko-KR" altLang="en-US">
                  <a:solidFill>
                    <a:schemeClr val="tx2">
                      <a:lumMod val="50000"/>
                    </a:schemeClr>
                  </a:solidFill>
                  <a:latin typeface="-윤고딕340" panose="02030504000101010101" pitchFamily="18" charset="-127"/>
                  <a:ea typeface="-윤고딕340" panose="02030504000101010101" pitchFamily="18" charset="-127"/>
                </a:endParaRPr>
              </a:p>
            </p:txBody>
          </p:sp>
          <p:pic>
            <p:nvPicPr>
              <p:cNvPr id="67" name="그림 66">
                <a:extLst>
                  <a:ext uri="{FF2B5EF4-FFF2-40B4-BE49-F238E27FC236}">
                    <a16:creationId xmlns:a16="http://schemas.microsoft.com/office/drawing/2014/main" id="{34B7BEAC-F932-441E-B021-9B31D7F273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4889" b="94667" l="2667" r="96889">
                            <a14:foregroundMark x1="72444" y1="37333" x2="72444" y2="37333"/>
                            <a14:foregroundMark x1="93333" y1="44000" x2="94222" y2="47556"/>
                            <a14:foregroundMark x1="79556" y1="16000" x2="79556" y2="16000"/>
                            <a14:foregroundMark x1="79556" y1="13778" x2="79556" y2="13778"/>
                            <a14:foregroundMark x1="96889" y1="40889" x2="97333" y2="55111"/>
                            <a14:foregroundMark x1="84000" y1="7111" x2="80444" y2="4889"/>
                            <a14:foregroundMark x1="53333" y1="27556" x2="47556" y2="26667"/>
                            <a14:foregroundMark x1="45778" y1="92444" x2="47111" y2="94667"/>
                            <a14:foregroundMark x1="16444" y1="60444" x2="11111" y2="45778"/>
                            <a14:foregroundMark x1="4444" y1="45778" x2="2667" y2="49333"/>
                            <a14:foregroundMark x1="22667" y1="16444" x2="16889" y2="11556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1690960" y="3618874"/>
                <a:ext cx="1463352" cy="1137512"/>
              </a:xfrm>
              <a:prstGeom prst="rect">
                <a:avLst/>
              </a:prstGeom>
              <a:noFill/>
            </p:spPr>
          </p:pic>
        </p:grpSp>
        <p:sp>
          <p:nvSpPr>
            <p:cNvPr id="63" name="곱하기 기호 62">
              <a:extLst>
                <a:ext uri="{FF2B5EF4-FFF2-40B4-BE49-F238E27FC236}">
                  <a16:creationId xmlns:a16="http://schemas.microsoft.com/office/drawing/2014/main" id="{3CD10E05-B467-4F26-A10A-D4C30F0290A3}"/>
                </a:ext>
              </a:extLst>
            </p:cNvPr>
            <p:cNvSpPr/>
            <p:nvPr/>
          </p:nvSpPr>
          <p:spPr>
            <a:xfrm>
              <a:off x="1222434" y="2942850"/>
              <a:ext cx="2468199" cy="2468199"/>
            </a:xfrm>
            <a:prstGeom prst="mathMultiply">
              <a:avLst/>
            </a:prstGeom>
            <a:solidFill>
              <a:srgbClr val="C00000">
                <a:alpha val="38000"/>
              </a:srgbClr>
            </a:solidFill>
            <a:ln w="3175" cap="rnd" cmpd="sng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68" name="그림 67">
            <a:extLst>
              <a:ext uri="{FF2B5EF4-FFF2-40B4-BE49-F238E27FC236}">
                <a16:creationId xmlns:a16="http://schemas.microsoft.com/office/drawing/2014/main" id="{F2B592FB-4FE7-4EFB-996A-0735308043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92170" y="2883906"/>
            <a:ext cx="1142568" cy="854236"/>
          </a:xfrm>
          <a:prstGeom prst="rect">
            <a:avLst/>
          </a:prstGeom>
          <a:noFill/>
        </p:spPr>
      </p:pic>
      <p:grpSp>
        <p:nvGrpSpPr>
          <p:cNvPr id="69" name="그룹 68">
            <a:extLst>
              <a:ext uri="{FF2B5EF4-FFF2-40B4-BE49-F238E27FC236}">
                <a16:creationId xmlns:a16="http://schemas.microsoft.com/office/drawing/2014/main" id="{C588531B-C103-41C5-BE1F-1AAF063EBA58}"/>
              </a:ext>
            </a:extLst>
          </p:cNvPr>
          <p:cNvGrpSpPr/>
          <p:nvPr/>
        </p:nvGrpSpPr>
        <p:grpSpPr>
          <a:xfrm>
            <a:off x="760388" y="767631"/>
            <a:ext cx="1445603" cy="731523"/>
            <a:chOff x="760388" y="619041"/>
            <a:chExt cx="1445603" cy="731523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F1141444-BD54-4975-8C96-E92D59DB11C5}"/>
                </a:ext>
              </a:extLst>
            </p:cNvPr>
            <p:cNvSpPr txBox="1"/>
            <p:nvPr/>
          </p:nvSpPr>
          <p:spPr>
            <a:xfrm>
              <a:off x="806108" y="619041"/>
              <a:ext cx="12284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Application</a:t>
              </a:r>
              <a:endParaRPr lang="ko-KR" altLang="en-US" sz="1600" dirty="0">
                <a:latin typeface="210 맨발의청춘 L" panose="02020603020101020101" pitchFamily="18" charset="-127"/>
                <a:ea typeface="210 맨발의청춘 L" panose="02020603020101020101" pitchFamily="18" charset="-127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DEF5E030-74D4-46CA-A218-45D1ADB51E11}"/>
                </a:ext>
              </a:extLst>
            </p:cNvPr>
            <p:cNvSpPr/>
            <p:nvPr/>
          </p:nvSpPr>
          <p:spPr>
            <a:xfrm>
              <a:off x="760388" y="660768"/>
              <a:ext cx="45719" cy="25761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C8556620-2D2C-42B9-980D-BC0D6AB5BF88}"/>
                </a:ext>
              </a:extLst>
            </p:cNvPr>
            <p:cNvSpPr txBox="1"/>
            <p:nvPr/>
          </p:nvSpPr>
          <p:spPr>
            <a:xfrm>
              <a:off x="772023" y="1012010"/>
              <a:ext cx="143396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실행화면</a:t>
              </a:r>
            </a:p>
          </p:txBody>
        </p:sp>
        <p:cxnSp>
          <p:nvCxnSpPr>
            <p:cNvPr id="73" name="직선 연결선 72">
              <a:extLst>
                <a:ext uri="{FF2B5EF4-FFF2-40B4-BE49-F238E27FC236}">
                  <a16:creationId xmlns:a16="http://schemas.microsoft.com/office/drawing/2014/main" id="{F1FEA895-C9B3-4674-ACCC-EA604E5C592C}"/>
                </a:ext>
              </a:extLst>
            </p:cNvPr>
            <p:cNvCxnSpPr/>
            <p:nvPr/>
          </p:nvCxnSpPr>
          <p:spPr>
            <a:xfrm>
              <a:off x="882308" y="973677"/>
              <a:ext cx="1103247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F26D5CC2-59C0-4C0D-9CED-725209D45D2A}"/>
              </a:ext>
            </a:extLst>
          </p:cNvPr>
          <p:cNvGrpSpPr/>
          <p:nvPr/>
        </p:nvGrpSpPr>
        <p:grpSpPr>
          <a:xfrm>
            <a:off x="7937774" y="1744221"/>
            <a:ext cx="3177360" cy="4349709"/>
            <a:chOff x="2208476" y="1681590"/>
            <a:chExt cx="3177360" cy="4349709"/>
          </a:xfrm>
        </p:grpSpPr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6A8C27CB-27A2-416A-8C7F-70B111621DF1}"/>
                </a:ext>
              </a:extLst>
            </p:cNvPr>
            <p:cNvGrpSpPr/>
            <p:nvPr/>
          </p:nvGrpSpPr>
          <p:grpSpPr>
            <a:xfrm>
              <a:off x="2208476" y="1681590"/>
              <a:ext cx="3177360" cy="4349709"/>
              <a:chOff x="762960" y="1684085"/>
              <a:chExt cx="3177360" cy="4349709"/>
            </a:xfrm>
          </p:grpSpPr>
          <p:pic>
            <p:nvPicPr>
              <p:cNvPr id="96" name="그림 95">
                <a:extLst>
                  <a:ext uri="{FF2B5EF4-FFF2-40B4-BE49-F238E27FC236}">
                    <a16:creationId xmlns:a16="http://schemas.microsoft.com/office/drawing/2014/main" id="{D469E6AA-98A9-4227-8F68-BA1BAF50D4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62960" y="1684085"/>
                <a:ext cx="3177360" cy="4349709"/>
              </a:xfrm>
              <a:prstGeom prst="rect">
                <a:avLst/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</p:pic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4124780D-81D3-4499-AFC4-02A94ED203E8}"/>
                  </a:ext>
                </a:extLst>
              </p:cNvPr>
              <p:cNvSpPr/>
              <p:nvPr/>
            </p:nvSpPr>
            <p:spPr>
              <a:xfrm>
                <a:off x="1213284" y="2207415"/>
                <a:ext cx="2368807" cy="338059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9537CC6C-93CC-468D-BA2A-1034A4572910}"/>
                </a:ext>
              </a:extLst>
            </p:cNvPr>
            <p:cNvSpPr txBox="1"/>
            <p:nvPr/>
          </p:nvSpPr>
          <p:spPr>
            <a:xfrm>
              <a:off x="2677634" y="2220038"/>
              <a:ext cx="2368807" cy="27699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>
                  <a:solidFill>
                    <a:schemeClr val="tx2">
                      <a:lumMod val="50000"/>
                    </a:schemeClr>
                  </a:solidFill>
                  <a:latin typeface="-윤고딕340" panose="02030504000101010101" pitchFamily="18" charset="-127"/>
                  <a:ea typeface="-윤고딕340" panose="02030504000101010101" pitchFamily="18" charset="-127"/>
                </a:rPr>
                <a:t>Go</a:t>
              </a:r>
              <a:r>
                <a:rPr lang="ko-KR" altLang="en-US" sz="1200">
                  <a:solidFill>
                    <a:schemeClr val="tx2">
                      <a:lumMod val="50000"/>
                    </a:schemeClr>
                  </a:solidFill>
                  <a:latin typeface="-윤고딕340" panose="02030504000101010101" pitchFamily="18" charset="-127"/>
                  <a:ea typeface="-윤고딕340" panose="02030504000101010101" pitchFamily="18" charset="-127"/>
                </a:rPr>
                <a:t>대기</a:t>
              </a:r>
              <a:r>
                <a:rPr lang="en-US" altLang="ko-KR" sz="1100">
                  <a:solidFill>
                    <a:schemeClr val="tx2">
                      <a:lumMod val="50000"/>
                    </a:schemeClr>
                  </a:solidFill>
                </a:rPr>
                <a:t> &amp;</a:t>
              </a:r>
              <a:r>
                <a:rPr lang="en-US" altLang="ko-KR" sz="1100">
                  <a:solidFill>
                    <a:schemeClr val="tx2">
                      <a:lumMod val="50000"/>
                    </a:schemeClr>
                  </a:solidFill>
                  <a:latin typeface="-윤고딕340" panose="02030504000101010101" pitchFamily="18" charset="-127"/>
                  <a:ea typeface="-윤고딕340" panose="02030504000101010101" pitchFamily="18" charset="-127"/>
                </a:rPr>
                <a:t> </a:t>
              </a:r>
              <a:r>
                <a:rPr lang="en-US" altLang="ko-KR" sz="1200">
                  <a:solidFill>
                    <a:schemeClr val="tx2">
                      <a:lumMod val="50000"/>
                    </a:schemeClr>
                  </a:solidFill>
                  <a:latin typeface="-윤고딕340" panose="02030504000101010101" pitchFamily="18" charset="-127"/>
                  <a:ea typeface="-윤고딕340" panose="02030504000101010101" pitchFamily="18" charset="-127"/>
                </a:rPr>
                <a:t>No</a:t>
              </a:r>
              <a:r>
                <a:rPr lang="ko-KR" altLang="en-US" sz="1200">
                  <a:solidFill>
                    <a:schemeClr val="tx2">
                      <a:lumMod val="50000"/>
                    </a:schemeClr>
                  </a:solidFill>
                  <a:latin typeface="-윤고딕340" panose="02030504000101010101" pitchFamily="18" charset="-127"/>
                  <a:ea typeface="-윤고딕340" panose="02030504000101010101" pitchFamily="18" charset="-127"/>
                </a:rPr>
                <a:t>대기</a:t>
              </a:r>
              <a:endParaRPr lang="ko-KR" altLang="en-US" sz="1100">
                <a:solidFill>
                  <a:schemeClr val="tx2">
                    <a:lumMod val="50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sp>
          <p:nvSpPr>
            <p:cNvPr id="89" name="사각형: 둥근 모서리 88">
              <a:extLst>
                <a:ext uri="{FF2B5EF4-FFF2-40B4-BE49-F238E27FC236}">
                  <a16:creationId xmlns:a16="http://schemas.microsoft.com/office/drawing/2014/main" id="{954EAF84-18F9-41D8-90F0-A40A21E7F3CB}"/>
                </a:ext>
              </a:extLst>
            </p:cNvPr>
            <p:cNvSpPr/>
            <p:nvPr/>
          </p:nvSpPr>
          <p:spPr>
            <a:xfrm>
              <a:off x="2874010" y="3567126"/>
              <a:ext cx="920750" cy="840696"/>
            </a:xfrm>
            <a:prstGeom prst="round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/>
                <a:t>은행</a:t>
              </a:r>
              <a:endParaRPr lang="en-US" altLang="ko-KR" sz="1400"/>
            </a:p>
            <a:p>
              <a:pPr algn="ctr"/>
              <a:r>
                <a:rPr lang="ko-KR" altLang="en-US" sz="1400"/>
                <a:t>찾기</a:t>
              </a:r>
            </a:p>
          </p:txBody>
        </p:sp>
        <p:sp>
          <p:nvSpPr>
            <p:cNvPr id="90" name="사각형: 둥근 모서리 89">
              <a:extLst>
                <a:ext uri="{FF2B5EF4-FFF2-40B4-BE49-F238E27FC236}">
                  <a16:creationId xmlns:a16="http://schemas.microsoft.com/office/drawing/2014/main" id="{A33CAB33-81D4-4484-8B8A-161EB2758E76}"/>
                </a:ext>
              </a:extLst>
            </p:cNvPr>
            <p:cNvSpPr/>
            <p:nvPr/>
          </p:nvSpPr>
          <p:spPr>
            <a:xfrm>
              <a:off x="3923267" y="3567126"/>
              <a:ext cx="920750" cy="840696"/>
            </a:xfrm>
            <a:prstGeom prst="round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/>
                <a:t>QR</a:t>
              </a:r>
            </a:p>
            <a:p>
              <a:pPr algn="ctr"/>
              <a:r>
                <a:rPr lang="ko-KR" altLang="en-US" sz="1400"/>
                <a:t>코드</a:t>
              </a:r>
              <a:endParaRPr lang="en-US" altLang="ko-KR" sz="1400"/>
            </a:p>
          </p:txBody>
        </p:sp>
        <p:sp>
          <p:nvSpPr>
            <p:cNvPr id="91" name="사각형: 둥근 모서리 90">
              <a:extLst>
                <a:ext uri="{FF2B5EF4-FFF2-40B4-BE49-F238E27FC236}">
                  <a16:creationId xmlns:a16="http://schemas.microsoft.com/office/drawing/2014/main" id="{D89625BD-2862-4246-826C-8D094C93821A}"/>
                </a:ext>
              </a:extLst>
            </p:cNvPr>
            <p:cNvSpPr/>
            <p:nvPr/>
          </p:nvSpPr>
          <p:spPr>
            <a:xfrm>
              <a:off x="2867660" y="4544590"/>
              <a:ext cx="920750" cy="840696"/>
            </a:xfrm>
            <a:prstGeom prst="round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/>
                <a:t>예약</a:t>
              </a:r>
              <a:endParaRPr lang="en-US" altLang="ko-KR" sz="1400"/>
            </a:p>
            <a:p>
              <a:pPr algn="ctr"/>
              <a:r>
                <a:rPr lang="ko-KR" altLang="en-US" sz="1400"/>
                <a:t>내역</a:t>
              </a:r>
            </a:p>
          </p:txBody>
        </p:sp>
        <p:sp>
          <p:nvSpPr>
            <p:cNvPr id="92" name="사각형: 둥근 모서리 91">
              <a:extLst>
                <a:ext uri="{FF2B5EF4-FFF2-40B4-BE49-F238E27FC236}">
                  <a16:creationId xmlns:a16="http://schemas.microsoft.com/office/drawing/2014/main" id="{E6B99A3B-8DF7-4244-AD57-37DEB3A14A07}"/>
                </a:ext>
              </a:extLst>
            </p:cNvPr>
            <p:cNvSpPr/>
            <p:nvPr/>
          </p:nvSpPr>
          <p:spPr>
            <a:xfrm>
              <a:off x="3916917" y="4544590"/>
              <a:ext cx="920750" cy="840696"/>
            </a:xfrm>
            <a:prstGeom prst="round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/>
                <a:t>추천</a:t>
              </a:r>
              <a:br>
                <a:rPr lang="en-US" altLang="ko-KR" sz="1400"/>
              </a:br>
              <a:r>
                <a:rPr lang="ko-KR" altLang="en-US" sz="1400"/>
                <a:t>상품</a:t>
              </a:r>
              <a:endParaRPr lang="en-US" altLang="ko-KR" sz="1400"/>
            </a:p>
          </p:txBody>
        </p:sp>
        <p:grpSp>
          <p:nvGrpSpPr>
            <p:cNvPr id="93" name="그룹 92">
              <a:extLst>
                <a:ext uri="{FF2B5EF4-FFF2-40B4-BE49-F238E27FC236}">
                  <a16:creationId xmlns:a16="http://schemas.microsoft.com/office/drawing/2014/main" id="{6797CA40-4323-4564-9A76-108BBD346CF3}"/>
                </a:ext>
              </a:extLst>
            </p:cNvPr>
            <p:cNvGrpSpPr/>
            <p:nvPr/>
          </p:nvGrpSpPr>
          <p:grpSpPr>
            <a:xfrm>
              <a:off x="3327283" y="2487945"/>
              <a:ext cx="1154300" cy="1154300"/>
              <a:chOff x="1222434" y="2942850"/>
              <a:chExt cx="2468199" cy="2468199"/>
            </a:xfrm>
          </p:grpSpPr>
          <p:pic>
            <p:nvPicPr>
              <p:cNvPr id="94" name="그림 93">
                <a:extLst>
                  <a:ext uri="{FF2B5EF4-FFF2-40B4-BE49-F238E27FC236}">
                    <a16:creationId xmlns:a16="http://schemas.microsoft.com/office/drawing/2014/main" id="{9BE2194E-DFD6-4AE3-970E-645F2DF50D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4889" b="94667" l="2667" r="96889">
                            <a14:foregroundMark x1="72444" y1="37333" x2="72444" y2="37333"/>
                            <a14:foregroundMark x1="93333" y1="44000" x2="94222" y2="47556"/>
                            <a14:foregroundMark x1="79556" y1="16000" x2="79556" y2="16000"/>
                            <a14:foregroundMark x1="79556" y1="13778" x2="79556" y2="13778"/>
                            <a14:foregroundMark x1="96889" y1="40889" x2="97333" y2="55111"/>
                            <a14:foregroundMark x1="84000" y1="7111" x2="80444" y2="4889"/>
                            <a14:foregroundMark x1="53333" y1="27556" x2="47556" y2="26667"/>
                            <a14:foregroundMark x1="45778" y1="92444" x2="47111" y2="94667"/>
                            <a14:foregroundMark x1="16444" y1="60444" x2="11111" y2="45778"/>
                            <a14:foregroundMark x1="4444" y1="45778" x2="2667" y2="49333"/>
                            <a14:foregroundMark x1="22667" y1="16444" x2="16889" y2="11556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1690960" y="3618874"/>
                <a:ext cx="1463352" cy="1137512"/>
              </a:xfrm>
              <a:prstGeom prst="rect">
                <a:avLst/>
              </a:prstGeom>
              <a:noFill/>
            </p:spPr>
          </p:pic>
          <p:sp>
            <p:nvSpPr>
              <p:cNvPr id="95" name="곱하기 기호 94">
                <a:extLst>
                  <a:ext uri="{FF2B5EF4-FFF2-40B4-BE49-F238E27FC236}">
                    <a16:creationId xmlns:a16="http://schemas.microsoft.com/office/drawing/2014/main" id="{86209F7F-DA29-47AF-BABD-9CF5D56BDFB9}"/>
                  </a:ext>
                </a:extLst>
              </p:cNvPr>
              <p:cNvSpPr/>
              <p:nvPr/>
            </p:nvSpPr>
            <p:spPr>
              <a:xfrm>
                <a:off x="1222434" y="2942850"/>
                <a:ext cx="2468199" cy="2468199"/>
              </a:xfrm>
              <a:prstGeom prst="mathMultiply">
                <a:avLst/>
              </a:prstGeom>
              <a:solidFill>
                <a:srgbClr val="C00000">
                  <a:alpha val="38000"/>
                </a:srgbClr>
              </a:solidFill>
              <a:ln w="3175" cap="rnd" cmpd="sng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791281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5342</TotalTime>
  <Words>3588</Words>
  <Application>Microsoft Office PowerPoint</Application>
  <PresentationFormat>와이드스크린</PresentationFormat>
  <Paragraphs>901</Paragraphs>
  <Slides>45</Slides>
  <Notes>33</Notes>
  <HiddenSlides>0</HiddenSlides>
  <MMClips>0</MMClips>
  <ScaleCrop>false</ScaleCrop>
  <HeadingPairs>
    <vt:vector size="6" baseType="variant">
      <vt:variant>
        <vt:lpstr>사용한 글꼴</vt:lpstr>
      </vt:variant>
      <vt:variant>
        <vt:i4>16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45</vt:i4>
      </vt:variant>
    </vt:vector>
  </HeadingPairs>
  <TitlesOfParts>
    <vt:vector size="62" baseType="lpstr">
      <vt:lpstr>Wingdings</vt:lpstr>
      <vt:lpstr>굴림</vt:lpstr>
      <vt:lpstr>Helvetica</vt:lpstr>
      <vt:lpstr>-윤고딕320</vt:lpstr>
      <vt:lpstr>a가시고기L</vt:lpstr>
      <vt:lpstr>-윤고딕330</vt:lpstr>
      <vt:lpstr>한양신명조</vt:lpstr>
      <vt:lpstr>함초롬바탕</vt:lpstr>
      <vt:lpstr>Arial Unicode MS</vt:lpstr>
      <vt:lpstr>Arial Black</vt:lpstr>
      <vt:lpstr>맑은 고딕 Semilight</vt:lpstr>
      <vt:lpstr>210 맨발의청춘 L</vt:lpstr>
      <vt:lpstr>맑은 고딕</vt:lpstr>
      <vt:lpstr>-윤고딕350</vt:lpstr>
      <vt:lpstr>Arial</vt:lpstr>
      <vt:lpstr>-윤고딕340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뱅뱅뱅박</dc:creator>
  <cp:lastModifiedBy>뱅뱅뱅박</cp:lastModifiedBy>
  <cp:revision>291</cp:revision>
  <dcterms:created xsi:type="dcterms:W3CDTF">2017-12-31T05:16:28Z</dcterms:created>
  <dcterms:modified xsi:type="dcterms:W3CDTF">2018-03-21T03:24:59Z</dcterms:modified>
  <cp:contentStatus/>
</cp:coreProperties>
</file>